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9"/>
  </p:notesMasterIdLst>
  <p:sldIdLst>
    <p:sldId id="302" r:id="rId2"/>
    <p:sldId id="291" r:id="rId3"/>
    <p:sldId id="292" r:id="rId4"/>
    <p:sldId id="293" r:id="rId5"/>
    <p:sldId id="294" r:id="rId6"/>
    <p:sldId id="295" r:id="rId7"/>
    <p:sldId id="296" r:id="rId8"/>
    <p:sldId id="297" r:id="rId9"/>
    <p:sldId id="298" r:id="rId10"/>
    <p:sldId id="299" r:id="rId11"/>
    <p:sldId id="300" r:id="rId12"/>
    <p:sldId id="301" r:id="rId13"/>
    <p:sldId id="285" r:id="rId14"/>
    <p:sldId id="286" r:id="rId15"/>
    <p:sldId id="287" r:id="rId16"/>
    <p:sldId id="288" r:id="rId17"/>
    <p:sldId id="289" r:id="rId18"/>
    <p:sldId id="290" r:id="rId19"/>
    <p:sldId id="256" r:id="rId20"/>
    <p:sldId id="258" r:id="rId21"/>
    <p:sldId id="279" r:id="rId22"/>
    <p:sldId id="280" r:id="rId23"/>
    <p:sldId id="281" r:id="rId24"/>
    <p:sldId id="283" r:id="rId25"/>
    <p:sldId id="259" r:id="rId26"/>
    <p:sldId id="282" r:id="rId27"/>
    <p:sldId id="278" r:id="rId28"/>
    <p:sldId id="261" r:id="rId29"/>
    <p:sldId id="262" r:id="rId30"/>
    <p:sldId id="257" r:id="rId31"/>
    <p:sldId id="284" r:id="rId32"/>
    <p:sldId id="263" r:id="rId33"/>
    <p:sldId id="260" r:id="rId34"/>
    <p:sldId id="264" r:id="rId35"/>
    <p:sldId id="265" r:id="rId36"/>
    <p:sldId id="266" r:id="rId37"/>
    <p:sldId id="267" r:id="rId38"/>
    <p:sldId id="268" r:id="rId39"/>
    <p:sldId id="269" r:id="rId40"/>
    <p:sldId id="270" r:id="rId41"/>
    <p:sldId id="271" r:id="rId42"/>
    <p:sldId id="272" r:id="rId43"/>
    <p:sldId id="274" r:id="rId44"/>
    <p:sldId id="275" r:id="rId45"/>
    <p:sldId id="273" r:id="rId46"/>
    <p:sldId id="277" r:id="rId47"/>
    <p:sldId id="420" r:id="rId48"/>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987" autoAdjust="0"/>
    <p:restoredTop sz="75955" autoAdjust="0"/>
  </p:normalViewPr>
  <p:slideViewPr>
    <p:cSldViewPr snapToGrid="0">
      <p:cViewPr varScale="1">
        <p:scale>
          <a:sx n="90" d="100"/>
          <a:sy n="90" d="100"/>
        </p:scale>
        <p:origin x="1332" y="96"/>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p:cViewPr varScale="1">
        <p:scale>
          <a:sx n="91" d="100"/>
          <a:sy n="91" d="100"/>
        </p:scale>
        <p:origin x="375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tableStyles" Target="tableStyles.xml"/><Relationship Id="rId5" Type="http://schemas.openxmlformats.org/officeDocument/2006/relationships/slide" Target="slides/slide4.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8" Type="http://schemas.openxmlformats.org/officeDocument/2006/relationships/slide" Target="slides/slide7.xml"/><Relationship Id="rId51"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6688CC3-D3A8-4D18-86A3-0B6108074080}" type="datetimeFigureOut">
              <a:rPr lang="de-DE" smtClean="0"/>
              <a:t>09.04.2019</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701CA83-8E21-4139-A69B-C5AE752F97AF}" type="slidenum">
              <a:rPr lang="de-DE" smtClean="0"/>
              <a:t>‹Nr.›</a:t>
            </a:fld>
            <a:endParaRPr lang="de-DE"/>
          </a:p>
        </p:txBody>
      </p:sp>
    </p:spTree>
    <p:extLst>
      <p:ext uri="{BB962C8B-B14F-4D97-AF65-F5344CB8AC3E}">
        <p14:creationId xmlns:p14="http://schemas.microsoft.com/office/powerpoint/2010/main" val="16790255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de.wikipedia.org/wiki/Institut_National_des_Jeunes_Aveugles" TargetMode="External"/><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Über die Schriftsprache denken wir heute, wenn wir ehrlich sind, nicht sehr oft nach. Niemand weiß zum Beispiel, wer sie erfunden hat. </a:t>
            </a:r>
          </a:p>
        </p:txBody>
      </p:sp>
      <p:sp>
        <p:nvSpPr>
          <p:cNvPr id="4" name="Foliennummernplatzhalter 3"/>
          <p:cNvSpPr>
            <a:spLocks noGrp="1"/>
          </p:cNvSpPr>
          <p:nvPr>
            <p:ph type="sldNum" sz="quarter" idx="5"/>
          </p:nvPr>
        </p:nvSpPr>
        <p:spPr/>
        <p:txBody>
          <a:bodyPr/>
          <a:lstStyle/>
          <a:p>
            <a:fld id="{2701CA83-8E21-4139-A69B-C5AE752F97AF}" type="slidenum">
              <a:rPr lang="de-DE" smtClean="0"/>
              <a:t>19</a:t>
            </a:fld>
            <a:endParaRPr lang="de-DE"/>
          </a:p>
        </p:txBody>
      </p:sp>
    </p:spTree>
    <p:extLst>
      <p:ext uri="{BB962C8B-B14F-4D97-AF65-F5344CB8AC3E}">
        <p14:creationId xmlns:p14="http://schemas.microsoft.com/office/powerpoint/2010/main" val="25578803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18ten Jahrhundert gab es mehrere Versuche, taktile Systeme zu entwickeln, die Blinden und Sehbehinderten ermöglichen sollten, Texte durch Ertasten zu „lesen“. </a:t>
            </a:r>
          </a:p>
          <a:p>
            <a:r>
              <a:rPr lang="de-DE" dirty="0"/>
              <a:t>Einer der Pioniere war der Franzose Valentin </a:t>
            </a:r>
            <a:r>
              <a:rPr lang="de-DE" dirty="0" err="1"/>
              <a:t>Haüy</a:t>
            </a:r>
            <a:r>
              <a:rPr lang="de-DE" dirty="0"/>
              <a:t> („ah </a:t>
            </a:r>
            <a:r>
              <a:rPr lang="de-DE" dirty="0" err="1"/>
              <a:t>oui</a:t>
            </a:r>
            <a:r>
              <a:rPr lang="de-DE" dirty="0"/>
              <a:t>!“ ausgesprochen), der 1794 die erste Blindenlehranstalt Europas begründete. </a:t>
            </a:r>
          </a:p>
        </p:txBody>
      </p:sp>
      <p:sp>
        <p:nvSpPr>
          <p:cNvPr id="4" name="Foliennummernplatzhalter 3"/>
          <p:cNvSpPr>
            <a:spLocks noGrp="1"/>
          </p:cNvSpPr>
          <p:nvPr>
            <p:ph type="sldNum" sz="quarter" idx="5"/>
          </p:nvPr>
        </p:nvSpPr>
        <p:spPr/>
        <p:txBody>
          <a:bodyPr/>
          <a:lstStyle/>
          <a:p>
            <a:fld id="{2701CA83-8E21-4139-A69B-C5AE752F97AF}" type="slidenum">
              <a:rPr lang="de-DE" smtClean="0"/>
              <a:t>28</a:t>
            </a:fld>
            <a:endParaRPr lang="de-DE"/>
          </a:p>
        </p:txBody>
      </p:sp>
    </p:spTree>
    <p:extLst>
      <p:ext uri="{BB962C8B-B14F-4D97-AF65-F5344CB8AC3E}">
        <p14:creationId xmlns:p14="http://schemas.microsoft.com/office/powerpoint/2010/main" val="4489856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Anregung dazu kam ihm 1771, als er einer entwürdigenden Zurschaustellung blinder Menschen erleben musste, die sich „St. Ovids Messe“ nannte. Blinde Menschen wurden Brillen aufgesetzt. Sie wurden auf ein Podium verteilt, und gezwungen, auf Instrumenten nach Noten zu musizieren, die sie natürlich nicht sehen konnten. Das kakophone Konzert sorgte bei den Umstehenden für große Erheiterung.</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29</a:t>
            </a:fld>
            <a:endParaRPr lang="de-DE"/>
          </a:p>
        </p:txBody>
      </p:sp>
    </p:spTree>
    <p:extLst>
      <p:ext uri="{BB962C8B-B14F-4D97-AF65-F5344CB8AC3E}">
        <p14:creationId xmlns:p14="http://schemas.microsoft.com/office/powerpoint/2010/main" val="1401188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err="1"/>
              <a:t>Haüy</a:t>
            </a:r>
            <a:r>
              <a:rPr lang="de-DE" dirty="0"/>
              <a:t> dagegen war empört und begann kurz darauf, eine Schrift zu entwickeln, die aus erhabenen, dekorativ geschwungenen Buchstaben bestand, die einzeln mühsam ertastet werden mussten. Sie setzen auch voraus, dass der „Leser“ bereits die Schrift kannte, waren also für Menschen, die von Geburt an blind waren, weitgehen nutzlos. 1786 schrieb er ein Buch mit dem Titel, "Ein Essay über die Erziehung von Blinden", die er dem französischen König widmete. Der stellte daraufhin das Geld für den Bau der ersten Blindenschule zur Verfügung. Es entstand das  </a:t>
            </a:r>
            <a:r>
              <a:rPr lang="de-DE" i="1" dirty="0"/>
              <a:t>Institution Royale des </a:t>
            </a:r>
            <a:r>
              <a:rPr lang="de-DE" i="1" dirty="0" err="1"/>
              <a:t>Jeunes</a:t>
            </a:r>
            <a:r>
              <a:rPr lang="de-DE" i="1" dirty="0"/>
              <a:t> </a:t>
            </a:r>
            <a:r>
              <a:rPr lang="de-DE" i="1" dirty="0" err="1"/>
              <a:t>Aveugles</a:t>
            </a:r>
            <a:r>
              <a:rPr lang="de-DE" dirty="0"/>
              <a:t> (Königliches Institut für junge Blinde), heute das </a:t>
            </a:r>
            <a:r>
              <a:rPr lang="de-DE" i="1" u="sng" dirty="0">
                <a:hlinkClick r:id="rId3"/>
              </a:rPr>
              <a:t>Institut National des </a:t>
            </a:r>
            <a:r>
              <a:rPr lang="de-DE" i="1" u="sng" dirty="0" err="1">
                <a:hlinkClick r:id="rId3"/>
              </a:rPr>
              <a:t>Jeunes</a:t>
            </a:r>
            <a:r>
              <a:rPr lang="de-DE" i="1" u="sng" dirty="0">
                <a:hlinkClick r:id="rId3"/>
              </a:rPr>
              <a:t> </a:t>
            </a:r>
            <a:r>
              <a:rPr lang="de-DE" i="1" u="sng" dirty="0" err="1">
                <a:hlinkClick r:id="rId3"/>
              </a:rPr>
              <a:t>Aveugles</a:t>
            </a:r>
            <a:r>
              <a:rPr lang="de-DE" dirty="0"/>
              <a:t>. </a:t>
            </a:r>
          </a:p>
        </p:txBody>
      </p:sp>
      <p:sp>
        <p:nvSpPr>
          <p:cNvPr id="4" name="Foliennummernplatzhalter 3"/>
          <p:cNvSpPr>
            <a:spLocks noGrp="1"/>
          </p:cNvSpPr>
          <p:nvPr>
            <p:ph type="sldNum" sz="quarter" idx="5"/>
          </p:nvPr>
        </p:nvSpPr>
        <p:spPr/>
        <p:txBody>
          <a:bodyPr/>
          <a:lstStyle/>
          <a:p>
            <a:fld id="{2701CA83-8E21-4139-A69B-C5AE752F97AF}" type="slidenum">
              <a:rPr lang="de-DE" smtClean="0"/>
              <a:t>30</a:t>
            </a:fld>
            <a:endParaRPr lang="de-DE"/>
          </a:p>
        </p:txBody>
      </p:sp>
    </p:spTree>
    <p:extLst>
      <p:ext uri="{BB962C8B-B14F-4D97-AF65-F5344CB8AC3E}">
        <p14:creationId xmlns:p14="http://schemas.microsoft.com/office/powerpoint/2010/main" val="38242034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Schrift ist von Sehenden erfunden worden. Und es ist deshalb kaum verwunderlich, dass einige der größten Durchbrüche bei der Entwicklung einer funktionierenden Blindenschrift von Menschen gemacht worden sind, die selbst entweder blind oder sehbehindert waren. Nicht dass wir </a:t>
            </a:r>
            <a:r>
              <a:rPr lang="de-DE" dirty="0" err="1"/>
              <a:t>Haüys</a:t>
            </a:r>
            <a:r>
              <a:rPr lang="de-DE" dirty="0"/>
              <a:t> Verdienste irgendwie schmälern wollen: Es war ein Anfang, und es hat vielen Menschen geholfen. </a:t>
            </a:r>
          </a:p>
          <a:p>
            <a:endParaRPr lang="de-DE" dirty="0"/>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31</a:t>
            </a:fld>
            <a:endParaRPr lang="de-DE"/>
          </a:p>
        </p:txBody>
      </p:sp>
    </p:spTree>
    <p:extLst>
      <p:ext uri="{BB962C8B-B14F-4D97-AF65-F5344CB8AC3E}">
        <p14:creationId xmlns:p14="http://schemas.microsoft.com/office/powerpoint/2010/main" val="40439258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Übrigens: Die </a:t>
            </a:r>
            <a:r>
              <a:rPr lang="de-DE" dirty="0" err="1"/>
              <a:t>Haüy</a:t>
            </a:r>
            <a:r>
              <a:rPr lang="de-DE" dirty="0"/>
              <a:t>-Schrift sieht recht hübsch aus, und es gibt sie als Font für den PC zum Herunterladen bei http://haroldsfonts.com/font/valentin/</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32</a:t>
            </a:fld>
            <a:endParaRPr lang="de-DE"/>
          </a:p>
        </p:txBody>
      </p:sp>
    </p:spTree>
    <p:extLst>
      <p:ext uri="{BB962C8B-B14F-4D97-AF65-F5344CB8AC3E}">
        <p14:creationId xmlns:p14="http://schemas.microsoft.com/office/powerpoint/2010/main" val="31613582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1845 stellte der britische Arzt William Moon ein System vor, das er „</a:t>
            </a:r>
            <a:r>
              <a:rPr lang="de-DE" dirty="0" err="1"/>
              <a:t>Moontype</a:t>
            </a:r>
            <a:r>
              <a:rPr lang="de-DE" dirty="0"/>
              <a:t>“ nannte – ein schöner Name! Ich muss da immer an Mittsommernachtstraum und Elfen denken. Im Prinzip handelte es sich dabei ebenfalls um einen Schriftfont, der </a:t>
            </a:r>
            <a:r>
              <a:rPr lang="de-DE" dirty="0" err="1"/>
              <a:t>erfühlbar</a:t>
            </a:r>
            <a:r>
              <a:rPr lang="de-DE" dirty="0"/>
              <a:t> war. Die Buchstaben waren nur abstrakt angedeutet, was die Lesegeschwindigkeit erhöhte.</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33</a:t>
            </a:fld>
            <a:endParaRPr lang="de-DE"/>
          </a:p>
        </p:txBody>
      </p:sp>
    </p:spTree>
    <p:extLst>
      <p:ext uri="{BB962C8B-B14F-4D97-AF65-F5344CB8AC3E}">
        <p14:creationId xmlns:p14="http://schemas.microsoft.com/office/powerpoint/2010/main" val="7035922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Problem der Schriften von </a:t>
            </a:r>
            <a:r>
              <a:rPr lang="de-DE" dirty="0" err="1"/>
              <a:t>Haüy</a:t>
            </a:r>
            <a:r>
              <a:rPr lang="de-DE" dirty="0"/>
              <a:t> und Moon war, dass die Bücher riesengroß und viel zu schwer waren, als dass man sie herumtragen konnte. Ein durchschnittliches Buch brachte fünf Kilogramm oder mehr auf die Waage.</a:t>
            </a:r>
          </a:p>
          <a:p>
            <a:r>
              <a:rPr lang="de-DE" dirty="0"/>
              <a:t>Was viel schwerer wog war, dass es einfach schwierig ist, erhaben geprägte Buchstaben alleine nach Gefühl zu entziffern. Das mag für einen Sehenden nicht so einsichtig sein: Schließlich können wir den Unterschied zwischen, sagen wir mal, „C“ und „G“, auf einen Blick erkennen. Ihr </a:t>
            </a:r>
            <a:r>
              <a:rPr lang="de-DE" dirty="0" err="1"/>
              <a:t>könnt’s</a:t>
            </a:r>
            <a:r>
              <a:rPr lang="de-DE" dirty="0"/>
              <a:t> ja mal selber ausprobieren. In Kirchen findet man ja oft solche erhabenen Buchstaben auf Inschriften oder Grabmalen. Versucht mal, sie mit geschlossenen Augen zu entziffern.</a:t>
            </a:r>
          </a:p>
          <a:p>
            <a:endParaRPr lang="de-DE" dirty="0"/>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34</a:t>
            </a:fld>
            <a:endParaRPr lang="de-DE"/>
          </a:p>
        </p:txBody>
      </p:sp>
    </p:spTree>
    <p:extLst>
      <p:ext uri="{BB962C8B-B14F-4D97-AF65-F5344CB8AC3E}">
        <p14:creationId xmlns:p14="http://schemas.microsoft.com/office/powerpoint/2010/main" val="223424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Den nächsten Schritt in der Entwicklung einer funktionierenden Blindenschrift verdanken wir Napoleon. Der begann seine Karriere bekanntlich als Artillerieoffizier, und ihn plagte das Problem der nächtliche Schlachtfeldkommunikation. Um einen schriftlichen Befehl lesen zu können, musste jemand Licht machen, und das konnte dem Gegner die Position der Stellung verraten.</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35</a:t>
            </a:fld>
            <a:endParaRPr lang="de-DE"/>
          </a:p>
        </p:txBody>
      </p:sp>
    </p:spTree>
    <p:extLst>
      <p:ext uri="{BB962C8B-B14F-4D97-AF65-F5344CB8AC3E}">
        <p14:creationId xmlns:p14="http://schemas.microsoft.com/office/powerpoint/2010/main" val="365721447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sprach sich herum, dass </a:t>
            </a:r>
            <a:r>
              <a:rPr lang="de-DE" dirty="0" err="1"/>
              <a:t>L’Empereur</a:t>
            </a:r>
            <a:r>
              <a:rPr lang="de-DE" dirty="0"/>
              <a:t> nach einer Lösung suchte, aber es dauerte bis 1819, also vier Jahre nach Waterloo, bevor der französische Kapitän Charles Barbier auf eine Idee kam, die er „Nachtschreiben“ nannte. Es bestand aus einem Codesystem mit erhabenen Symbolen aus zwölf Punkten. Sie wurden in zwei Spalten aus je sechs Punkten auf einem Quadrat aus Pappe angeordnet. Seine Erfindung fiel aber leider bei der Obrigkeit durch: Das Erlernen seiner Schrift dauerte zu lang, außerdem konnte der Bote, der den Code überbrachte, dem Empfänger die Botschaft ja auch ins Ohr flüstern, ohne Licht machen zu müssen.</a:t>
            </a:r>
          </a:p>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36</a:t>
            </a:fld>
            <a:endParaRPr lang="de-DE"/>
          </a:p>
        </p:txBody>
      </p:sp>
    </p:spTree>
    <p:extLst>
      <p:ext uri="{BB962C8B-B14F-4D97-AF65-F5344CB8AC3E}">
        <p14:creationId xmlns:p14="http://schemas.microsoft.com/office/powerpoint/2010/main" val="238939404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das bringt uns auf einem langen Umweg endlich zu dem Mann, dem wir die heute weltweit verwendete </a:t>
            </a:r>
            <a:r>
              <a:rPr lang="de-DE" dirty="0" err="1"/>
              <a:t>Blindensschrift</a:t>
            </a:r>
            <a:r>
              <a:rPr lang="de-DE" dirty="0"/>
              <a:t> verdanken: Louis Braille.</a:t>
            </a:r>
          </a:p>
        </p:txBody>
      </p:sp>
      <p:sp>
        <p:nvSpPr>
          <p:cNvPr id="4" name="Foliennummernplatzhalter 3"/>
          <p:cNvSpPr>
            <a:spLocks noGrp="1"/>
          </p:cNvSpPr>
          <p:nvPr>
            <p:ph type="sldNum" sz="quarter" idx="5"/>
          </p:nvPr>
        </p:nvSpPr>
        <p:spPr/>
        <p:txBody>
          <a:bodyPr/>
          <a:lstStyle/>
          <a:p>
            <a:fld id="{2701CA83-8E21-4139-A69B-C5AE752F97AF}" type="slidenum">
              <a:rPr lang="de-DE" smtClean="0"/>
              <a:t>37</a:t>
            </a:fld>
            <a:endParaRPr lang="de-DE"/>
          </a:p>
        </p:txBody>
      </p:sp>
    </p:spTree>
    <p:extLst>
      <p:ext uri="{BB962C8B-B14F-4D97-AF65-F5344CB8AC3E}">
        <p14:creationId xmlns:p14="http://schemas.microsoft.com/office/powerpoint/2010/main" val="29354482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Von Aristoteles wissen wir allerdings, dass er die Einführung der Schrift, die aus Ägypten kam, bedrohlich und abscheulich fand, weil es „das Vergessen in die Seelen der Menschen pflanzt“. Und Platon wertet die „tote Schrift“ als bloßes Derivat gegenüber der „lebenden und beseelten“ Rede ab.</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20</a:t>
            </a:fld>
            <a:endParaRPr lang="de-DE"/>
          </a:p>
        </p:txBody>
      </p:sp>
    </p:spTree>
    <p:extLst>
      <p:ext uri="{BB962C8B-B14F-4D97-AF65-F5344CB8AC3E}">
        <p14:creationId xmlns:p14="http://schemas.microsoft.com/office/powerpoint/2010/main" val="257666047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Braille wurde am 4. Juni 1809 in </a:t>
            </a:r>
            <a:r>
              <a:rPr lang="de-DE" dirty="0" err="1"/>
              <a:t>Coupvray</a:t>
            </a:r>
            <a:r>
              <a:rPr lang="de-DE" dirty="0"/>
              <a:t> bei Paris als viertes Kind eines Sattlers geboren. Als er mit vier Jahren in der Werkstatt seines Vaters spielte, verletzt er sich mit einem Werkzeug am Auge schwer. Das Auge entzündet sich und die Infektion griff auch auf das unverletzte Auge über. Louis erblindet vollständig, aber weil er aber ein aufgeweckter, intelligenter Junge war, durfte er trotzdem die Dorfschule besuchen. </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38</a:t>
            </a:fld>
            <a:endParaRPr lang="de-DE"/>
          </a:p>
        </p:txBody>
      </p:sp>
    </p:spTree>
    <p:extLst>
      <p:ext uri="{BB962C8B-B14F-4D97-AF65-F5344CB8AC3E}">
        <p14:creationId xmlns:p14="http://schemas.microsoft.com/office/powerpoint/2010/main" val="180672432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1819 bekam der zehnjährige Braille ein Stipendium an Valentin </a:t>
            </a:r>
            <a:r>
              <a:rPr lang="de-DE" dirty="0" err="1"/>
              <a:t>Haüy’s</a:t>
            </a:r>
            <a:r>
              <a:rPr lang="de-DE" dirty="0"/>
              <a:t> alte Schule. Dort lernte er das „Nachtschreib-System“ von Charles Barbier kennen, das ja aus 12 Punkten bestand. 1824 – er war gerade 15 geworden – stellte er sein eigenes „Zellensystem“ vor, dass lediglich sechs Punkte benötigte. Publiziert wurde es 1829, und schon bald setzte es zum Siegeszug um die Welt an.</a:t>
            </a:r>
          </a:p>
          <a:p>
            <a:r>
              <a:rPr lang="de-DE" dirty="0"/>
              <a:t>In einer Matrix aus sechs Punkten gibt es 64 mögliche Anordnungen. Braille nummerierte die linken Punkte abwärts 1, 2 und 3 und die rechten Punkte 4, 5 und 6. </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39</a:t>
            </a:fld>
            <a:endParaRPr lang="de-DE"/>
          </a:p>
        </p:txBody>
      </p:sp>
    </p:spTree>
    <p:extLst>
      <p:ext uri="{BB962C8B-B14F-4D97-AF65-F5344CB8AC3E}">
        <p14:creationId xmlns:p14="http://schemas.microsoft.com/office/powerpoint/2010/main" val="2495577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ersten zehn Buchstaben (A–J) bzw. die Ziffern (0–9) nutzen nur die vier oberen der insgesamt sechs Punkte (</a:t>
            </a:r>
            <a:r>
              <a:rPr lang="de-DE" i="1" dirty="0"/>
              <a:t>Punkte Nr. 1, 2, 4, 5</a:t>
            </a:r>
            <a:r>
              <a:rPr lang="de-DE" dirty="0"/>
              <a:t>).</a:t>
            </a:r>
          </a:p>
          <a:p>
            <a:r>
              <a:rPr lang="de-DE" dirty="0"/>
              <a:t>Die nächsten zehn Buchstaben (K–T) unterscheiden sich nur durch einen zusätzlichen Punkt unten links (</a:t>
            </a:r>
            <a:r>
              <a:rPr lang="de-DE" i="1" dirty="0"/>
              <a:t>Punkt Nr. 3</a:t>
            </a:r>
            <a:r>
              <a:rPr lang="de-DE" dirty="0"/>
              <a:t>).</a:t>
            </a:r>
          </a:p>
          <a:p>
            <a:r>
              <a:rPr lang="de-DE" dirty="0"/>
              <a:t>Die folgenden Zeichen (darunter U–Z) unterscheiden sich wiederum durch einen zusätzlichen Punkt unten rechts (</a:t>
            </a:r>
            <a:r>
              <a:rPr lang="de-DE" i="1" dirty="0"/>
              <a:t>Punkt Nr. 6</a:t>
            </a:r>
            <a:r>
              <a:rPr lang="de-DE" dirty="0"/>
              <a:t>) neben dem Punkt 3 unten links. Das W wird in Brailles Muttersprache Französisch übrigens nicht benutzt und wurde daher erst später aufgenommen.</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40</a:t>
            </a:fld>
            <a:endParaRPr lang="de-DE"/>
          </a:p>
        </p:txBody>
      </p:sp>
    </p:spTree>
    <p:extLst>
      <p:ext uri="{BB962C8B-B14F-4D97-AF65-F5344CB8AC3E}">
        <p14:creationId xmlns:p14="http://schemas.microsoft.com/office/powerpoint/2010/main" val="17847633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Die Brailleschrift hat sich im Laufe der Jahre immer weiterentwickelt. Es gibt Sonder- und Steuerzeichen und das System ist auf andere Sprachen und Alphabete übertragen worden, zum Beispiel Kyrillisch, Japanisch oder Tibetisch. </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41</a:t>
            </a:fld>
            <a:endParaRPr lang="de-DE"/>
          </a:p>
        </p:txBody>
      </p:sp>
    </p:spTree>
    <p:extLst>
      <p:ext uri="{BB962C8B-B14F-4D97-AF65-F5344CB8AC3E}">
        <p14:creationId xmlns:p14="http://schemas.microsoft.com/office/powerpoint/2010/main" val="41755043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Chinesisch stellte die Entwickler einer Brailleschrift vor besondere Herausforderungen, denn das chinesische ist keine Silbenschrift. Die Umschrift folgt der traditionellen Aufteilung einer Silbe in Anlaut (z. B. </a:t>
            </a:r>
            <a:r>
              <a:rPr lang="de-DE" i="1" dirty="0"/>
              <a:t>f</a:t>
            </a:r>
            <a:r>
              <a:rPr lang="de-DE" dirty="0"/>
              <a:t>) und Auslaut (z. B. </a:t>
            </a:r>
            <a:r>
              <a:rPr lang="de-DE" i="1" dirty="0" err="1"/>
              <a:t>ang</a:t>
            </a:r>
            <a:r>
              <a:rPr lang="de-DE" dirty="0"/>
              <a:t>), die jeweils durch ein Braille-Zeichen dargestellt werden. Ein drittes Zeichen gibt den Silbenton an, von denen es im Chinesischen mehrere gibt. Je nach Tonhöhe und ob der Ton steigt oder fällt kann ein Wort eine völlig unterschiedliche Bedeutung haben. </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42</a:t>
            </a:fld>
            <a:endParaRPr lang="de-DE"/>
          </a:p>
        </p:txBody>
      </p:sp>
    </p:spTree>
    <p:extLst>
      <p:ext uri="{BB962C8B-B14F-4D97-AF65-F5344CB8AC3E}">
        <p14:creationId xmlns:p14="http://schemas.microsoft.com/office/powerpoint/2010/main" val="160938269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Es gibt heute neben dem Standard-Braille eine ganze Reihe von </a:t>
            </a:r>
            <a:r>
              <a:rPr lang="de-DE" dirty="0" err="1"/>
              <a:t>Brailleschriften</a:t>
            </a:r>
            <a:r>
              <a:rPr lang="de-DE" dirty="0"/>
              <a:t> für besondere Zielgruppen, zum Beispiel den Nemeth-Braille-Code für Mathematik zum linearen Codieren der mathematischen und wissenschaftlichen Notation unter Verwendung von Standard-Sechs-Punkt-Braille-Zellen. Der Code wurde von Abraham Nemeth entwickelt, einem amerikanischen Mathematiker und Erfinder. Braille selbst hatte schon 1828 seine „Braille-Musikschrift“ entwickelt. </a:t>
            </a:r>
          </a:p>
        </p:txBody>
      </p:sp>
      <p:sp>
        <p:nvSpPr>
          <p:cNvPr id="4" name="Foliennummernplatzhalter 3"/>
          <p:cNvSpPr>
            <a:spLocks noGrp="1"/>
          </p:cNvSpPr>
          <p:nvPr>
            <p:ph type="sldNum" sz="quarter" idx="5"/>
          </p:nvPr>
        </p:nvSpPr>
        <p:spPr/>
        <p:txBody>
          <a:bodyPr/>
          <a:lstStyle/>
          <a:p>
            <a:fld id="{2701CA83-8E21-4139-A69B-C5AE752F97AF}" type="slidenum">
              <a:rPr lang="de-DE" smtClean="0"/>
              <a:t>43</a:t>
            </a:fld>
            <a:endParaRPr lang="de-DE"/>
          </a:p>
        </p:txBody>
      </p:sp>
    </p:spTree>
    <p:extLst>
      <p:ext uri="{BB962C8B-B14F-4D97-AF65-F5344CB8AC3E}">
        <p14:creationId xmlns:p14="http://schemas.microsoft.com/office/powerpoint/2010/main" val="17187114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Und im Internet-Zeitalter gibt es selbstverständlich auch ein Computer-Ausgabegerät für blinde Menschen, die so genannte </a:t>
            </a:r>
            <a:r>
              <a:rPr lang="de-DE" dirty="0" err="1"/>
              <a:t>Braillezeile</a:t>
            </a:r>
            <a:r>
              <a:rPr lang="de-DE" dirty="0"/>
              <a:t>. Ach ja, und Armbanduhren für Blinde gibt es natürlich auch.</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44</a:t>
            </a:fld>
            <a:endParaRPr lang="de-DE"/>
          </a:p>
        </p:txBody>
      </p:sp>
    </p:spTree>
    <p:extLst>
      <p:ext uri="{BB962C8B-B14F-4D97-AF65-F5344CB8AC3E}">
        <p14:creationId xmlns:p14="http://schemas.microsoft.com/office/powerpoint/2010/main" val="51715914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Das inhaltliche Angebot in Brailleschrift umfasst ein weites Spektrum unterschiedlichster Werke. Es reicht von klassischer und moderner Literatur, über Fachbücher bis hin zu unterschiedlichster </a:t>
            </a:r>
            <a:r>
              <a:rPr lang="de-DE" u="sng" dirty="0"/>
              <a:t>Pornografie</a:t>
            </a:r>
            <a:r>
              <a:rPr lang="de-DE" dirty="0"/>
              <a:t>. Es gibt </a:t>
            </a:r>
            <a:r>
              <a:rPr lang="de-DE" dirty="0" err="1"/>
              <a:t>Grafitti</a:t>
            </a:r>
            <a:r>
              <a:rPr lang="de-DE" dirty="0"/>
              <a:t> in Blindenschrift und auch ganze Zeitschriften zu unterschiedlichsten Themenbereichen. So veröffentlichte z. B. der </a:t>
            </a:r>
            <a:r>
              <a:rPr lang="de-DE" u="sng" dirty="0"/>
              <a:t>Playboy</a:t>
            </a:r>
            <a:r>
              <a:rPr lang="de-DE" dirty="0"/>
              <a:t> in den Jahren von 1970 bis 1985 sein Magazin auch in Brailleschrift.</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45</a:t>
            </a:fld>
            <a:endParaRPr lang="de-DE"/>
          </a:p>
        </p:txBody>
      </p:sp>
    </p:spTree>
    <p:extLst>
      <p:ext uri="{BB962C8B-B14F-4D97-AF65-F5344CB8AC3E}">
        <p14:creationId xmlns:p14="http://schemas.microsoft.com/office/powerpoint/2010/main" val="74945622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Eine Frage, die mich fasziniert, und wofür ich keine Antwort habe ist: Lesen Sehende und Blinde anders? Ist das Erlebnis vielleicht wie der Unterschied zwischen einem Buch aus Papier und einem Hörbuch?</a:t>
            </a:r>
          </a:p>
          <a:p>
            <a:r>
              <a:rPr lang="de-DE" dirty="0"/>
              <a:t>Neurologen haben im Jahr 2011 in einer Studie festgestellt, dass Lesen bei Sehenden und Blinden in ähnlichen Arealen des ventralen visuellen Systems lokalisiert ist. Das deutet darauf hin, dass das visuelle Erleben nicht entscheidend ist für die Verarbeitung von Gelesenem. Es ist also egal, ob wir Geschriebenes mit dem Auge oder mit den Fingerspitzen wahrnehmen.</a:t>
            </a:r>
          </a:p>
          <a:p>
            <a:r>
              <a:rPr lang="de-DE" dirty="0"/>
              <a:t>Ich wäre wahnsinnig neugierig, lieber Gerhard, von dir und deinen Kolleginnen und Kollegen zu hören, wie Ihr das seht. Lest Ihr anders - intensiver, vielleicht? Falls der eine oder andere von Euch erst später die Sehfähigkeit verloren hat: Hat sich beim Lesen etwas für Euch verändert?</a:t>
            </a:r>
          </a:p>
          <a:p>
            <a:r>
              <a:rPr lang="de-DE" dirty="0"/>
              <a:t>Ich denke, diese Frage ist auch für uns, die wir uns noch unserer vollen oder zumindest nur leicht eingetrübten Sehfähigkeit erfreuen, auch wichtig. Man wird ja schließlich nicht jünger.</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46</a:t>
            </a:fld>
            <a:endParaRPr lang="de-DE"/>
          </a:p>
        </p:txBody>
      </p:sp>
    </p:spTree>
    <p:extLst>
      <p:ext uri="{BB962C8B-B14F-4D97-AF65-F5344CB8AC3E}">
        <p14:creationId xmlns:p14="http://schemas.microsoft.com/office/powerpoint/2010/main" val="287562403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81000" y="685800"/>
            <a:ext cx="6096000" cy="3429000"/>
          </a:xfrm>
        </p:spPr>
      </p:sp>
      <p:sp>
        <p:nvSpPr>
          <p:cNvPr id="3" name="Notizenplatzhalter 2"/>
          <p:cNvSpPr>
            <a:spLocks noGrp="1"/>
          </p:cNvSpPr>
          <p:nvPr>
            <p:ph type="body" idx="1"/>
          </p:nvPr>
        </p:nvSpPr>
        <p:spPr/>
        <p:txBody>
          <a:bodyPr>
            <a:normAutofit/>
          </a:bodyPr>
          <a:lstStyle/>
          <a:p>
            <a:endParaRPr lang="de-DE" sz="1600" dirty="0"/>
          </a:p>
        </p:txBody>
      </p:sp>
      <p:sp>
        <p:nvSpPr>
          <p:cNvPr id="4" name="Foliennummernplatzhalter 3"/>
          <p:cNvSpPr>
            <a:spLocks noGrp="1"/>
          </p:cNvSpPr>
          <p:nvPr>
            <p:ph type="sldNum" sz="quarter" idx="10"/>
          </p:nvPr>
        </p:nvSpPr>
        <p:spPr/>
        <p:txBody>
          <a:bodyPr/>
          <a:lstStyle/>
          <a:p>
            <a:fld id="{AE4B30DE-386B-4172-B322-187239B1574F}" type="slidenum">
              <a:rPr lang="de-DE" smtClean="0"/>
              <a:pPr/>
              <a:t>47</a:t>
            </a:fld>
            <a:endParaRPr lang="de-DE"/>
          </a:p>
        </p:txBody>
      </p:sp>
    </p:spTree>
    <p:extLst>
      <p:ext uri="{BB962C8B-B14F-4D97-AF65-F5344CB8AC3E}">
        <p14:creationId xmlns:p14="http://schemas.microsoft.com/office/powerpoint/2010/main" val="10285082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Schrift erlaubt es uns, Wörter und Gedanken im Raum zu festzuhalten, sie aufzunehmen und mit ihnen komplexe Strukturen zu entwickeln. Wenn wir etwas lesen, </a:t>
            </a:r>
            <a:r>
              <a:rPr lang="de-DE" b="1" dirty="0"/>
              <a:t>hören</a:t>
            </a:r>
            <a:r>
              <a:rPr lang="de-DE" dirty="0"/>
              <a:t> wir das Gelesene in unserem Geiste. Wir können damit die Gedanken anderer in unseren eigenen Köpfen replizieren und weiterdenken. Wenn wir die Schriften eines längst verstorbenen Denkers lesen, laden wir das, was er vorgedacht hat, sozusagen in unser eigenes Gehirn hoch. Wer den Film „Matrix“ kennt, weiß was damit gemeint ist. Wir übertragen die Gedanken von anderen in unsere eigenen Köpfe. Wie geil ist das? Im Grunde grenzt es fast schon ans Gedankenlesen.</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21</a:t>
            </a:fld>
            <a:endParaRPr lang="de-DE"/>
          </a:p>
        </p:txBody>
      </p:sp>
    </p:spTree>
    <p:extLst>
      <p:ext uri="{BB962C8B-B14F-4D97-AF65-F5344CB8AC3E}">
        <p14:creationId xmlns:p14="http://schemas.microsoft.com/office/powerpoint/2010/main" val="40974570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Okay, manchmal ist das Übersetzen ein Problem. Viele dieser alten Gedanken sind in einer Sprache verfasst, die wir nicht verstehen, also bedarf es eines Mittlers, eines Übersetzers, wenn der Gedankentransfer funktionieren soll. Interessante Frage: Was sind die ältesten Gedanken, die Ihr in Eurem Leben jemals direkt aufgenommen habt? Bei mir, der ich als Kind in Amerika zur Schule ging, war es vielleicht Beowulf. Später im Gymnasium in Deutschland mussten wir uns mit Mittelhochdeutsch rumschlagen. </a:t>
            </a:r>
          </a:p>
          <a:p>
            <a:r>
              <a:rPr lang="de-DE" i="1" dirty="0"/>
              <a:t>Her Walther von der Vogelweide, </a:t>
            </a:r>
            <a:r>
              <a:rPr lang="de-DE" i="1" dirty="0" err="1"/>
              <a:t>swer</a:t>
            </a:r>
            <a:r>
              <a:rPr lang="de-DE" i="1" dirty="0"/>
              <a:t> des </a:t>
            </a:r>
            <a:r>
              <a:rPr lang="de-DE" i="1" dirty="0" err="1"/>
              <a:t>vergaeze</a:t>
            </a:r>
            <a:r>
              <a:rPr lang="de-DE" i="1" dirty="0"/>
              <a:t>, der </a:t>
            </a:r>
            <a:r>
              <a:rPr lang="de-DE" i="1" dirty="0" err="1"/>
              <a:t>taet</a:t>
            </a:r>
            <a:r>
              <a:rPr lang="de-DE" i="1" dirty="0"/>
              <a:t> mir leide.</a:t>
            </a:r>
            <a:endParaRPr lang="de-DE" dirty="0"/>
          </a:p>
          <a:p>
            <a:r>
              <a:rPr lang="de-DE" dirty="0"/>
              <a:t>Aber selbst da „höre“ ich das heraus, was mir der Autor sagen wollte. Schrift ist, so gesehen, eine Art Zeitmaschine.</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22</a:t>
            </a:fld>
            <a:endParaRPr lang="de-DE"/>
          </a:p>
        </p:txBody>
      </p:sp>
    </p:spTree>
    <p:extLst>
      <p:ext uri="{BB962C8B-B14F-4D97-AF65-F5344CB8AC3E}">
        <p14:creationId xmlns:p14="http://schemas.microsoft.com/office/powerpoint/2010/main" val="98768212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Schrift ist aber leider ein visuelles Medium, und da fangen für Blinde und sehbehinderte Menschen die Probleme an. Unsere Bildungssysteme haben über Jahrhunderte hinweg das Lesen in den Mittelpunkt gestellt, was zu einer oft (aber nicht immer) unbeabsichtigten Benachteiligung von Menschen ohne ausreichendes Sehvermögen geführt hat. </a:t>
            </a:r>
          </a:p>
          <a:p>
            <a:r>
              <a:rPr lang="de-DE" dirty="0"/>
              <a:t>In vorgeschichtlichen Zeiten wurden Blinde und Sehbehinderte unterschiedlich behandelt und betrachtet, vor allem solche, die blind geboren wurden. Es gibt Hinweise, dass in der Steinzeit behinderte Stammesmitglieder, zum Beispiel wenn sie bei einem Jagdunfall erblindeten, einfach getötet wurden, weil sie keine nützliche Rolle mehr innerhalb die Gemeinschaft spielen konnten.</a:t>
            </a:r>
          </a:p>
        </p:txBody>
      </p:sp>
      <p:sp>
        <p:nvSpPr>
          <p:cNvPr id="4" name="Foliennummernplatzhalter 3"/>
          <p:cNvSpPr>
            <a:spLocks noGrp="1"/>
          </p:cNvSpPr>
          <p:nvPr>
            <p:ph type="sldNum" sz="quarter" idx="5"/>
          </p:nvPr>
        </p:nvSpPr>
        <p:spPr/>
        <p:txBody>
          <a:bodyPr/>
          <a:lstStyle/>
          <a:p>
            <a:fld id="{2701CA83-8E21-4139-A69B-C5AE752F97AF}" type="slidenum">
              <a:rPr lang="de-DE" smtClean="0"/>
              <a:t>23</a:t>
            </a:fld>
            <a:endParaRPr lang="de-DE"/>
          </a:p>
        </p:txBody>
      </p:sp>
    </p:spTree>
    <p:extLst>
      <p:ext uri="{BB962C8B-B14F-4D97-AF65-F5344CB8AC3E}">
        <p14:creationId xmlns:p14="http://schemas.microsoft.com/office/powerpoint/2010/main" val="11303218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Lesen war also Voraussetzung dafür, als Mensch ernstgenommen zu werden, was oft zu einer sehr unfairen Benachteiligung Sehbehinderter geführt hat. So wurde ihre Bildung und Ausbildung oft vernachlässigt, nach dem Motto: „Na ja, sie können unsere Texte ja gar nicht lesen, also was können wir ihnen schon beibringen?“ </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24</a:t>
            </a:fld>
            <a:endParaRPr lang="de-DE"/>
          </a:p>
        </p:txBody>
      </p:sp>
    </p:spTree>
    <p:extLst>
      <p:ext uri="{BB962C8B-B14F-4D97-AF65-F5344CB8AC3E}">
        <p14:creationId xmlns:p14="http://schemas.microsoft.com/office/powerpoint/2010/main" val="335559182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Im klassischen Altertum gab es unterschiedliche Arten mit Blinden umzugehen. Manchmal wurden sie sogar verehrt. Denken wir am Homer, falls es ihn als historische Person jemals wirklich gegeben haben sollte. Blinde wurden manchmal zur Metapher, so wie </a:t>
            </a:r>
            <a:r>
              <a:rPr lang="de-DE" dirty="0" err="1"/>
              <a:t>Teiresias</a:t>
            </a:r>
            <a:r>
              <a:rPr lang="de-DE" dirty="0"/>
              <a:t>, der Sohn eines Schafhirten und einer Nymphe, der den Menschen die Geheimnisse der unsterblichen Götter verraten haben soll. Dafür sei er zur Strafe geblendet worden, behielt aber seine Sehergabe, die ihm von seiner </a:t>
            </a:r>
            <a:r>
              <a:rPr lang="de-DE" dirty="0" err="1"/>
              <a:t>Nymphenmutter</a:t>
            </a:r>
            <a:r>
              <a:rPr lang="de-DE" dirty="0"/>
              <a:t> vererbt worden war.</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25</a:t>
            </a:fld>
            <a:endParaRPr lang="de-DE"/>
          </a:p>
        </p:txBody>
      </p:sp>
    </p:spTree>
    <p:extLst>
      <p:ext uri="{BB962C8B-B14F-4D97-AF65-F5344CB8AC3E}">
        <p14:creationId xmlns:p14="http://schemas.microsoft.com/office/powerpoint/2010/main" val="3680961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Bei Griechen und Römern ist nichts von Sehhilfen irgendeiner Art überliefert. Im Gegenteil: Cicero klagte in einem seiner Briefe über das schwindende Sehvermögen im Alter und schrieb, dass ihm nichts weiter übrig bliebe, als sich von Sklaven vorlesen zu lassen.</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26</a:t>
            </a:fld>
            <a:endParaRPr lang="de-DE"/>
          </a:p>
        </p:txBody>
      </p:sp>
    </p:spTree>
    <p:extLst>
      <p:ext uri="{BB962C8B-B14F-4D97-AF65-F5344CB8AC3E}">
        <p14:creationId xmlns:p14="http://schemas.microsoft.com/office/powerpoint/2010/main" val="12367470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dirty="0"/>
              <a:t>Der Araber Ibn al-</a:t>
            </a:r>
            <a:r>
              <a:rPr lang="de-DE" dirty="0" err="1"/>
              <a:t>Haitam</a:t>
            </a:r>
            <a:r>
              <a:rPr lang="de-DE" dirty="0"/>
              <a:t> (965-1039) schrieb das Buch „Schatz der Optik“. Darin berichtete er über die Lehren des Sehens, der Refraktion und der Reflexion. Bahnbrechend ist seine Überlegung, das Auge mittels einer geschliffenen, optischen Linse zu unterstützen!</a:t>
            </a:r>
          </a:p>
          <a:p>
            <a:r>
              <a:rPr lang="de-DE" dirty="0"/>
              <a:t>Westeuropäische Mönche griffen den Gedanken al </a:t>
            </a:r>
            <a:r>
              <a:rPr lang="de-DE" dirty="0" err="1"/>
              <a:t>Haitam’s</a:t>
            </a:r>
            <a:r>
              <a:rPr lang="de-DE" dirty="0"/>
              <a:t> auf und fertigten halbkugelartige Plankonvexlinsen, „Lesesteine“ genannt. Wurde diese erste Lesehilfe mit ihrer ebenen Fläche auf Schriften gelegt, trat eine erhebliche Vergrößerungswirkung ein. Alterssichtig gewordene Klosterbrüder konnten wieder Lesen!</a:t>
            </a:r>
          </a:p>
          <a:p>
            <a:endParaRPr lang="de-DE" dirty="0"/>
          </a:p>
        </p:txBody>
      </p:sp>
      <p:sp>
        <p:nvSpPr>
          <p:cNvPr id="4" name="Foliennummernplatzhalter 3"/>
          <p:cNvSpPr>
            <a:spLocks noGrp="1"/>
          </p:cNvSpPr>
          <p:nvPr>
            <p:ph type="sldNum" sz="quarter" idx="5"/>
          </p:nvPr>
        </p:nvSpPr>
        <p:spPr/>
        <p:txBody>
          <a:bodyPr/>
          <a:lstStyle/>
          <a:p>
            <a:fld id="{2701CA83-8E21-4139-A69B-C5AE752F97AF}" type="slidenum">
              <a:rPr lang="de-DE" smtClean="0"/>
              <a:t>27</a:t>
            </a:fld>
            <a:endParaRPr lang="de-DE"/>
          </a:p>
        </p:txBody>
      </p:sp>
    </p:spTree>
    <p:extLst>
      <p:ext uri="{BB962C8B-B14F-4D97-AF65-F5344CB8AC3E}">
        <p14:creationId xmlns:p14="http://schemas.microsoft.com/office/powerpoint/2010/main" val="31328423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14C52BF-68DA-40D9-960C-384FE4048D92}"/>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9889C263-5572-4C99-A69D-ECE7EF4AF7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20AC2B2C-CAA6-43B6-8B6D-D7F8E57C2F4D}"/>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5" name="Fußzeilenplatzhalter 4">
            <a:extLst>
              <a:ext uri="{FF2B5EF4-FFF2-40B4-BE49-F238E27FC236}">
                <a16:creationId xmlns:a16="http://schemas.microsoft.com/office/drawing/2014/main" id="{1DC3F66D-3B15-40CD-A140-65B0243AEF50}"/>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63ACC6F-253F-4970-B2BC-7B408DC36604}"/>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388896454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70FF7A3-AFF4-4943-A674-DE4836C034F4}"/>
              </a:ext>
            </a:extLst>
          </p:cNvPr>
          <p:cNvSpPr>
            <a:spLocks noGrp="1"/>
          </p:cNvSpPr>
          <p:nvPr>
            <p:ph type="title"/>
          </p:nvPr>
        </p:nvSpPr>
        <p:spPr/>
        <p:txBody>
          <a:bodyPr/>
          <a:lstStyle/>
          <a:p>
            <a:r>
              <a:rPr lang="de-DE"/>
              <a:t>Mastertitelformat bearbeiten</a:t>
            </a:r>
          </a:p>
        </p:txBody>
      </p:sp>
      <p:sp>
        <p:nvSpPr>
          <p:cNvPr id="3" name="Vertikaler Textplatzhalter 2">
            <a:extLst>
              <a:ext uri="{FF2B5EF4-FFF2-40B4-BE49-F238E27FC236}">
                <a16:creationId xmlns:a16="http://schemas.microsoft.com/office/drawing/2014/main" id="{EE2B59F4-AFBB-45F2-93FE-7B85890B4EB8}"/>
              </a:ext>
            </a:extLst>
          </p:cNvPr>
          <p:cNvSpPr>
            <a:spLocks noGrp="1"/>
          </p:cNvSpPr>
          <p:nvPr>
            <p:ph type="body" orient="vert" idx="1"/>
          </p:nvPr>
        </p:nvSpPr>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B8C06DFF-9FDE-429E-8F31-F2F55E5FB851}"/>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5" name="Fußzeilenplatzhalter 4">
            <a:extLst>
              <a:ext uri="{FF2B5EF4-FFF2-40B4-BE49-F238E27FC236}">
                <a16:creationId xmlns:a16="http://schemas.microsoft.com/office/drawing/2014/main" id="{C228098A-8C89-4F41-93A2-A07699DA1B44}"/>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3E2725F5-17F4-433B-85AC-4E208E6C5906}"/>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10281842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a:extLst>
              <a:ext uri="{FF2B5EF4-FFF2-40B4-BE49-F238E27FC236}">
                <a16:creationId xmlns:a16="http://schemas.microsoft.com/office/drawing/2014/main" id="{4BD52175-2ACD-4C2E-8871-8F594FFBF685}"/>
              </a:ext>
            </a:extLst>
          </p:cNvPr>
          <p:cNvSpPr>
            <a:spLocks noGrp="1"/>
          </p:cNvSpPr>
          <p:nvPr>
            <p:ph type="title" orient="vert"/>
          </p:nvPr>
        </p:nvSpPr>
        <p:spPr>
          <a:xfrm>
            <a:off x="8724900" y="365125"/>
            <a:ext cx="2628900" cy="5811838"/>
          </a:xfrm>
        </p:spPr>
        <p:txBody>
          <a:bodyPr vert="eaVert"/>
          <a:lstStyle/>
          <a:p>
            <a:r>
              <a:rPr lang="de-DE"/>
              <a:t>Mastertitelformat bearbeiten</a:t>
            </a:r>
          </a:p>
        </p:txBody>
      </p:sp>
      <p:sp>
        <p:nvSpPr>
          <p:cNvPr id="3" name="Vertikaler Textplatzhalter 2">
            <a:extLst>
              <a:ext uri="{FF2B5EF4-FFF2-40B4-BE49-F238E27FC236}">
                <a16:creationId xmlns:a16="http://schemas.microsoft.com/office/drawing/2014/main" id="{AE361E05-9A62-43B4-8EA7-3C62D7D2488E}"/>
              </a:ext>
            </a:extLst>
          </p:cNvPr>
          <p:cNvSpPr>
            <a:spLocks noGrp="1"/>
          </p:cNvSpPr>
          <p:nvPr>
            <p:ph type="body" orient="vert" idx="1"/>
          </p:nvPr>
        </p:nvSpPr>
        <p:spPr>
          <a:xfrm>
            <a:off x="838200" y="365125"/>
            <a:ext cx="7734300" cy="5811838"/>
          </a:xfrm>
        </p:spPr>
        <p:txBody>
          <a:bodyPr vert="eaVert"/>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323DE131-C84C-4688-9EB0-C1225DE434AF}"/>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5" name="Fußzeilenplatzhalter 4">
            <a:extLst>
              <a:ext uri="{FF2B5EF4-FFF2-40B4-BE49-F238E27FC236}">
                <a16:creationId xmlns:a16="http://schemas.microsoft.com/office/drawing/2014/main" id="{AB395E78-7B84-49BB-A93A-D34958C82B9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4E110FCE-FC9C-47F8-99C9-0D6D699B1A7D}"/>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417912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und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BC6FC62-8724-4986-9545-E146A1EE8EFD}"/>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6A8A163A-47D2-4EED-8A5C-32BD639BD532}"/>
              </a:ext>
            </a:extLst>
          </p:cNvPr>
          <p:cNvSpPr>
            <a:spLocks noGrp="1"/>
          </p:cNvSpPr>
          <p:nvPr>
            <p:ph idx="1"/>
          </p:nvPr>
        </p:nvSpPr>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0159B0D0-830B-414D-9A09-DBE437B1C140}"/>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5" name="Fußzeilenplatzhalter 4">
            <a:extLst>
              <a:ext uri="{FF2B5EF4-FFF2-40B4-BE49-F238E27FC236}">
                <a16:creationId xmlns:a16="http://schemas.microsoft.com/office/drawing/2014/main" id="{3D636817-5194-4743-8B79-A1EC24A6D7A1}"/>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85A0073D-9B9A-467F-BE70-5EBD8A70F409}"/>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35704481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10;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7E161AD-9A8F-4F61-9470-2F520D2004F1}"/>
              </a:ext>
            </a:extLst>
          </p:cNvPr>
          <p:cNvSpPr>
            <a:spLocks noGrp="1"/>
          </p:cNvSpPr>
          <p:nvPr>
            <p:ph type="title"/>
          </p:nvPr>
        </p:nvSpPr>
        <p:spPr>
          <a:xfrm>
            <a:off x="831850" y="1709738"/>
            <a:ext cx="10515600" cy="2852737"/>
          </a:xfrm>
        </p:spPr>
        <p:txBody>
          <a:bodyPr anchor="b"/>
          <a:lstStyle>
            <a:lvl1pPr>
              <a:defRPr sz="6000"/>
            </a:lvl1pPr>
          </a:lstStyle>
          <a:p>
            <a:r>
              <a:rPr lang="de-DE"/>
              <a:t>Mastertitelformat bearbeiten</a:t>
            </a:r>
          </a:p>
        </p:txBody>
      </p:sp>
      <p:sp>
        <p:nvSpPr>
          <p:cNvPr id="3" name="Textplatzhalter 2">
            <a:extLst>
              <a:ext uri="{FF2B5EF4-FFF2-40B4-BE49-F238E27FC236}">
                <a16:creationId xmlns:a16="http://schemas.microsoft.com/office/drawing/2014/main" id="{D9EAC77F-4CBE-4649-B595-82CDFF4AEB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de-DE"/>
              <a:t>Mastertextformat bearbeiten</a:t>
            </a:r>
          </a:p>
        </p:txBody>
      </p:sp>
      <p:sp>
        <p:nvSpPr>
          <p:cNvPr id="4" name="Datumsplatzhalter 3">
            <a:extLst>
              <a:ext uri="{FF2B5EF4-FFF2-40B4-BE49-F238E27FC236}">
                <a16:creationId xmlns:a16="http://schemas.microsoft.com/office/drawing/2014/main" id="{1D09ADEB-55F9-4549-BD15-58DB08DCBE41}"/>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5" name="Fußzeilenplatzhalter 4">
            <a:extLst>
              <a:ext uri="{FF2B5EF4-FFF2-40B4-BE49-F238E27FC236}">
                <a16:creationId xmlns:a16="http://schemas.microsoft.com/office/drawing/2014/main" id="{3B1BCCA4-06F7-4D1A-97E3-EC58EF100849}"/>
              </a:ext>
            </a:extLst>
          </p:cNvPr>
          <p:cNvSpPr>
            <a:spLocks noGrp="1"/>
          </p:cNvSpPr>
          <p:nvPr>
            <p:ph type="ftr" sz="quarter" idx="11"/>
          </p:nvPr>
        </p:nvSpPr>
        <p:spPr/>
        <p:txBody>
          <a:bodyPr/>
          <a:lstStyle/>
          <a:p>
            <a:endParaRPr lang="de-DE"/>
          </a:p>
        </p:txBody>
      </p:sp>
      <p:sp>
        <p:nvSpPr>
          <p:cNvPr id="6" name="Foliennummernplatzhalter 5">
            <a:extLst>
              <a:ext uri="{FF2B5EF4-FFF2-40B4-BE49-F238E27FC236}">
                <a16:creationId xmlns:a16="http://schemas.microsoft.com/office/drawing/2014/main" id="{F6CBBDF5-CA4C-4731-8DD9-30A19FE502D4}"/>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4235218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FD27CB-9B59-44E5-9B77-F86D42B34AE3}"/>
              </a:ext>
            </a:extLst>
          </p:cNvPr>
          <p:cNvSpPr>
            <a:spLocks noGrp="1"/>
          </p:cNvSpPr>
          <p:nvPr>
            <p:ph type="title"/>
          </p:nvPr>
        </p:nvSpPr>
        <p:spPr/>
        <p:txBody>
          <a:bodyPr/>
          <a:lstStyle/>
          <a:p>
            <a:r>
              <a:rPr lang="de-DE"/>
              <a:t>Mastertitelformat bearbeiten</a:t>
            </a:r>
          </a:p>
        </p:txBody>
      </p:sp>
      <p:sp>
        <p:nvSpPr>
          <p:cNvPr id="3" name="Inhaltsplatzhalter 2">
            <a:extLst>
              <a:ext uri="{FF2B5EF4-FFF2-40B4-BE49-F238E27FC236}">
                <a16:creationId xmlns:a16="http://schemas.microsoft.com/office/drawing/2014/main" id="{7C47D71B-0004-4082-9EB1-49CC069A4C99}"/>
              </a:ext>
            </a:extLst>
          </p:cNvPr>
          <p:cNvSpPr>
            <a:spLocks noGrp="1"/>
          </p:cNvSpPr>
          <p:nvPr>
            <p:ph sz="half" idx="1"/>
          </p:nvPr>
        </p:nvSpPr>
        <p:spPr>
          <a:xfrm>
            <a:off x="838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C2A95DD3-4BC4-4B2B-9D04-7CB4C66C3630}"/>
              </a:ext>
            </a:extLst>
          </p:cNvPr>
          <p:cNvSpPr>
            <a:spLocks noGrp="1"/>
          </p:cNvSpPr>
          <p:nvPr>
            <p:ph sz="half" idx="2"/>
          </p:nvPr>
        </p:nvSpPr>
        <p:spPr>
          <a:xfrm>
            <a:off x="6172200" y="1825625"/>
            <a:ext cx="5181600" cy="435133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a:extLst>
              <a:ext uri="{FF2B5EF4-FFF2-40B4-BE49-F238E27FC236}">
                <a16:creationId xmlns:a16="http://schemas.microsoft.com/office/drawing/2014/main" id="{D034D841-29F6-402E-9298-06538C2A9A0D}"/>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6" name="Fußzeilenplatzhalter 5">
            <a:extLst>
              <a:ext uri="{FF2B5EF4-FFF2-40B4-BE49-F238E27FC236}">
                <a16:creationId xmlns:a16="http://schemas.microsoft.com/office/drawing/2014/main" id="{2B2254E7-2036-4512-8742-7818129380ED}"/>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01D88B72-30DB-404C-B37D-EE191304E751}"/>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9080825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310F3C6-D81B-4514-AD11-F9D4BA3DD20A}"/>
              </a:ext>
            </a:extLst>
          </p:cNvPr>
          <p:cNvSpPr>
            <a:spLocks noGrp="1"/>
          </p:cNvSpPr>
          <p:nvPr>
            <p:ph type="title"/>
          </p:nvPr>
        </p:nvSpPr>
        <p:spPr>
          <a:xfrm>
            <a:off x="839788" y="365125"/>
            <a:ext cx="10515600" cy="1325563"/>
          </a:xfrm>
        </p:spPr>
        <p:txBody>
          <a:bodyPr/>
          <a:lstStyle/>
          <a:p>
            <a:r>
              <a:rPr lang="de-DE"/>
              <a:t>Mastertitelformat bearbeiten</a:t>
            </a:r>
          </a:p>
        </p:txBody>
      </p:sp>
      <p:sp>
        <p:nvSpPr>
          <p:cNvPr id="3" name="Textplatzhalter 2">
            <a:extLst>
              <a:ext uri="{FF2B5EF4-FFF2-40B4-BE49-F238E27FC236}">
                <a16:creationId xmlns:a16="http://schemas.microsoft.com/office/drawing/2014/main" id="{14CC619C-EEDA-42A4-8FCD-54650B8C1D5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4" name="Inhaltsplatzhalter 3">
            <a:extLst>
              <a:ext uri="{FF2B5EF4-FFF2-40B4-BE49-F238E27FC236}">
                <a16:creationId xmlns:a16="http://schemas.microsoft.com/office/drawing/2014/main" id="{EAF1DA4A-92AC-4FDF-B4BB-3EE19B0D8031}"/>
              </a:ext>
            </a:extLst>
          </p:cNvPr>
          <p:cNvSpPr>
            <a:spLocks noGrp="1"/>
          </p:cNvSpPr>
          <p:nvPr>
            <p:ph sz="half" idx="2"/>
          </p:nvPr>
        </p:nvSpPr>
        <p:spPr>
          <a:xfrm>
            <a:off x="839788" y="2505075"/>
            <a:ext cx="5157787"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a:extLst>
              <a:ext uri="{FF2B5EF4-FFF2-40B4-BE49-F238E27FC236}">
                <a16:creationId xmlns:a16="http://schemas.microsoft.com/office/drawing/2014/main" id="{09B50D1A-5549-488A-AE1A-93C0A258E1A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Mastertextformat bearbeiten</a:t>
            </a:r>
          </a:p>
        </p:txBody>
      </p:sp>
      <p:sp>
        <p:nvSpPr>
          <p:cNvPr id="6" name="Inhaltsplatzhalter 5">
            <a:extLst>
              <a:ext uri="{FF2B5EF4-FFF2-40B4-BE49-F238E27FC236}">
                <a16:creationId xmlns:a16="http://schemas.microsoft.com/office/drawing/2014/main" id="{7F65735D-189F-4547-8709-EC547443DACA}"/>
              </a:ext>
            </a:extLst>
          </p:cNvPr>
          <p:cNvSpPr>
            <a:spLocks noGrp="1"/>
          </p:cNvSpPr>
          <p:nvPr>
            <p:ph sz="quarter" idx="4"/>
          </p:nvPr>
        </p:nvSpPr>
        <p:spPr>
          <a:xfrm>
            <a:off x="6172200" y="2505075"/>
            <a:ext cx="5183188" cy="3684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a:extLst>
              <a:ext uri="{FF2B5EF4-FFF2-40B4-BE49-F238E27FC236}">
                <a16:creationId xmlns:a16="http://schemas.microsoft.com/office/drawing/2014/main" id="{D06D6391-99A6-42FB-B1F3-805441F7A027}"/>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8" name="Fußzeilenplatzhalter 7">
            <a:extLst>
              <a:ext uri="{FF2B5EF4-FFF2-40B4-BE49-F238E27FC236}">
                <a16:creationId xmlns:a16="http://schemas.microsoft.com/office/drawing/2014/main" id="{CF1BF8A2-3E07-47E0-A697-0D6F1B65CFA5}"/>
              </a:ext>
            </a:extLst>
          </p:cNvPr>
          <p:cNvSpPr>
            <a:spLocks noGrp="1"/>
          </p:cNvSpPr>
          <p:nvPr>
            <p:ph type="ftr" sz="quarter" idx="11"/>
          </p:nvPr>
        </p:nvSpPr>
        <p:spPr/>
        <p:txBody>
          <a:bodyPr/>
          <a:lstStyle/>
          <a:p>
            <a:endParaRPr lang="de-DE"/>
          </a:p>
        </p:txBody>
      </p:sp>
      <p:sp>
        <p:nvSpPr>
          <p:cNvPr id="9" name="Foliennummernplatzhalter 8">
            <a:extLst>
              <a:ext uri="{FF2B5EF4-FFF2-40B4-BE49-F238E27FC236}">
                <a16:creationId xmlns:a16="http://schemas.microsoft.com/office/drawing/2014/main" id="{0C8AAED7-22A3-4A5F-B917-8D1B30E4104D}"/>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349179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52885CA-FBAB-49BD-BD2C-2EA54A596EE3}"/>
              </a:ext>
            </a:extLst>
          </p:cNvPr>
          <p:cNvSpPr>
            <a:spLocks noGrp="1"/>
          </p:cNvSpPr>
          <p:nvPr>
            <p:ph type="title"/>
          </p:nvPr>
        </p:nvSpPr>
        <p:spPr/>
        <p:txBody>
          <a:bodyPr/>
          <a:lstStyle/>
          <a:p>
            <a:r>
              <a:rPr lang="de-DE"/>
              <a:t>Mastertitelformat bearbeiten</a:t>
            </a:r>
          </a:p>
        </p:txBody>
      </p:sp>
      <p:sp>
        <p:nvSpPr>
          <p:cNvPr id="3" name="Datumsplatzhalter 2">
            <a:extLst>
              <a:ext uri="{FF2B5EF4-FFF2-40B4-BE49-F238E27FC236}">
                <a16:creationId xmlns:a16="http://schemas.microsoft.com/office/drawing/2014/main" id="{A636510C-33AC-4FA8-9E62-0EE836E2C070}"/>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4" name="Fußzeilenplatzhalter 3">
            <a:extLst>
              <a:ext uri="{FF2B5EF4-FFF2-40B4-BE49-F238E27FC236}">
                <a16:creationId xmlns:a16="http://schemas.microsoft.com/office/drawing/2014/main" id="{5066B9DC-944F-4E21-8FDF-647DC4A4A4AB}"/>
              </a:ext>
            </a:extLst>
          </p:cNvPr>
          <p:cNvSpPr>
            <a:spLocks noGrp="1"/>
          </p:cNvSpPr>
          <p:nvPr>
            <p:ph type="ftr" sz="quarter" idx="11"/>
          </p:nvPr>
        </p:nvSpPr>
        <p:spPr/>
        <p:txBody>
          <a:bodyPr/>
          <a:lstStyle/>
          <a:p>
            <a:endParaRPr lang="de-DE"/>
          </a:p>
        </p:txBody>
      </p:sp>
      <p:sp>
        <p:nvSpPr>
          <p:cNvPr id="5" name="Foliennummernplatzhalter 4">
            <a:extLst>
              <a:ext uri="{FF2B5EF4-FFF2-40B4-BE49-F238E27FC236}">
                <a16:creationId xmlns:a16="http://schemas.microsoft.com/office/drawing/2014/main" id="{5DA1A6B2-905B-4878-AFD3-58B953C2346C}"/>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53582081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a:extLst>
              <a:ext uri="{FF2B5EF4-FFF2-40B4-BE49-F238E27FC236}">
                <a16:creationId xmlns:a16="http://schemas.microsoft.com/office/drawing/2014/main" id="{583357A5-ED38-43B7-8ED7-1112A266662C}"/>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3" name="Fußzeilenplatzhalter 2">
            <a:extLst>
              <a:ext uri="{FF2B5EF4-FFF2-40B4-BE49-F238E27FC236}">
                <a16:creationId xmlns:a16="http://schemas.microsoft.com/office/drawing/2014/main" id="{11CD25CE-D24A-4A15-9131-BEB569F015B2}"/>
              </a:ext>
            </a:extLst>
          </p:cNvPr>
          <p:cNvSpPr>
            <a:spLocks noGrp="1"/>
          </p:cNvSpPr>
          <p:nvPr>
            <p:ph type="ftr" sz="quarter" idx="11"/>
          </p:nvPr>
        </p:nvSpPr>
        <p:spPr/>
        <p:txBody>
          <a:bodyPr/>
          <a:lstStyle/>
          <a:p>
            <a:endParaRPr lang="de-DE"/>
          </a:p>
        </p:txBody>
      </p:sp>
      <p:sp>
        <p:nvSpPr>
          <p:cNvPr id="4" name="Foliennummernplatzhalter 3">
            <a:extLst>
              <a:ext uri="{FF2B5EF4-FFF2-40B4-BE49-F238E27FC236}">
                <a16:creationId xmlns:a16="http://schemas.microsoft.com/office/drawing/2014/main" id="{33F7D249-0137-43D2-8645-3B44BE5C1D4F}"/>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37026763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F59B90B-92CF-4305-B290-CBD4EE364E59}"/>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Inhaltsplatzhalter 2">
            <a:extLst>
              <a:ext uri="{FF2B5EF4-FFF2-40B4-BE49-F238E27FC236}">
                <a16:creationId xmlns:a16="http://schemas.microsoft.com/office/drawing/2014/main" id="{D492E95C-E4DD-4DE9-86FF-FEC26D90496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a:extLst>
              <a:ext uri="{FF2B5EF4-FFF2-40B4-BE49-F238E27FC236}">
                <a16:creationId xmlns:a16="http://schemas.microsoft.com/office/drawing/2014/main" id="{CA878018-0A42-4EE2-87BB-CBB363E6716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11208CD4-5FA6-4EA4-84B4-C2FA2C222EBA}"/>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6" name="Fußzeilenplatzhalter 5">
            <a:extLst>
              <a:ext uri="{FF2B5EF4-FFF2-40B4-BE49-F238E27FC236}">
                <a16:creationId xmlns:a16="http://schemas.microsoft.com/office/drawing/2014/main" id="{43D2BBB9-F18F-4BDA-9038-40B5C536593A}"/>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D22302F7-D592-4517-804C-68F064FAAE3A}"/>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217384049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95CB2BB-E1EE-4C7A-A657-ADCCD43B326B}"/>
              </a:ext>
            </a:extLst>
          </p:cNvPr>
          <p:cNvSpPr>
            <a:spLocks noGrp="1"/>
          </p:cNvSpPr>
          <p:nvPr>
            <p:ph type="title"/>
          </p:nvPr>
        </p:nvSpPr>
        <p:spPr>
          <a:xfrm>
            <a:off x="839788" y="457200"/>
            <a:ext cx="3932237" cy="1600200"/>
          </a:xfrm>
        </p:spPr>
        <p:txBody>
          <a:bodyPr anchor="b"/>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9E94979E-DA50-4912-A798-B4668F23BD2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AF115B1E-4F1A-4096-9268-5ECA1CE0423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5" name="Datumsplatzhalter 4">
            <a:extLst>
              <a:ext uri="{FF2B5EF4-FFF2-40B4-BE49-F238E27FC236}">
                <a16:creationId xmlns:a16="http://schemas.microsoft.com/office/drawing/2014/main" id="{269F6DE3-9E75-480C-8F4D-9526023D5B6B}"/>
              </a:ext>
            </a:extLst>
          </p:cNvPr>
          <p:cNvSpPr>
            <a:spLocks noGrp="1"/>
          </p:cNvSpPr>
          <p:nvPr>
            <p:ph type="dt" sz="half" idx="10"/>
          </p:nvPr>
        </p:nvSpPr>
        <p:spPr/>
        <p:txBody>
          <a:bodyPr/>
          <a:lstStyle/>
          <a:p>
            <a:fld id="{F2A04E9F-5DAD-4876-8D9D-A1C3EDCEB426}" type="datetimeFigureOut">
              <a:rPr lang="de-DE" smtClean="0"/>
              <a:t>09.04.2019</a:t>
            </a:fld>
            <a:endParaRPr lang="de-DE"/>
          </a:p>
        </p:txBody>
      </p:sp>
      <p:sp>
        <p:nvSpPr>
          <p:cNvPr id="6" name="Fußzeilenplatzhalter 5">
            <a:extLst>
              <a:ext uri="{FF2B5EF4-FFF2-40B4-BE49-F238E27FC236}">
                <a16:creationId xmlns:a16="http://schemas.microsoft.com/office/drawing/2014/main" id="{75351309-BAC8-46B1-A129-51E4F8B2308F}"/>
              </a:ext>
            </a:extLst>
          </p:cNvPr>
          <p:cNvSpPr>
            <a:spLocks noGrp="1"/>
          </p:cNvSpPr>
          <p:nvPr>
            <p:ph type="ftr" sz="quarter" idx="11"/>
          </p:nvPr>
        </p:nvSpPr>
        <p:spPr/>
        <p:txBody>
          <a:bodyPr/>
          <a:lstStyle/>
          <a:p>
            <a:endParaRPr lang="de-DE"/>
          </a:p>
        </p:txBody>
      </p:sp>
      <p:sp>
        <p:nvSpPr>
          <p:cNvPr id="7" name="Foliennummernplatzhalter 6">
            <a:extLst>
              <a:ext uri="{FF2B5EF4-FFF2-40B4-BE49-F238E27FC236}">
                <a16:creationId xmlns:a16="http://schemas.microsoft.com/office/drawing/2014/main" id="{86F4914C-C055-47E0-85B5-664BF32356D7}"/>
              </a:ext>
            </a:extLst>
          </p:cNvPr>
          <p:cNvSpPr>
            <a:spLocks noGrp="1"/>
          </p:cNvSpPr>
          <p:nvPr>
            <p:ph type="sldNum" sz="quarter" idx="12"/>
          </p:nvPr>
        </p:nvSpPr>
        <p:spPr/>
        <p:txBody>
          <a:bodyPr/>
          <a:lstStyle/>
          <a:p>
            <a:fld id="{644D7E42-E842-4944-B798-DF2548A81708}" type="slidenum">
              <a:rPr lang="de-DE" smtClean="0"/>
              <a:t>‹Nr.›</a:t>
            </a:fld>
            <a:endParaRPr lang="de-DE"/>
          </a:p>
        </p:txBody>
      </p:sp>
    </p:spTree>
    <p:extLst>
      <p:ext uri="{BB962C8B-B14F-4D97-AF65-F5344CB8AC3E}">
        <p14:creationId xmlns:p14="http://schemas.microsoft.com/office/powerpoint/2010/main" val="6604190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C36BFC13-328C-4B1C-8E99-EA8CC92AD69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8E67CE92-78C8-4F3C-BB4A-E336193DC8BD}"/>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FBC737D-9DC3-44A1-B8B2-9A720FECC33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2A04E9F-5DAD-4876-8D9D-A1C3EDCEB426}" type="datetimeFigureOut">
              <a:rPr lang="de-DE" smtClean="0"/>
              <a:t>09.04.2019</a:t>
            </a:fld>
            <a:endParaRPr lang="de-DE"/>
          </a:p>
        </p:txBody>
      </p:sp>
      <p:sp>
        <p:nvSpPr>
          <p:cNvPr id="5" name="Fußzeilenplatzhalter 4">
            <a:extLst>
              <a:ext uri="{FF2B5EF4-FFF2-40B4-BE49-F238E27FC236}">
                <a16:creationId xmlns:a16="http://schemas.microsoft.com/office/drawing/2014/main" id="{D53EE099-E14E-45C3-BD01-1B048327CE2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de-DE"/>
          </a:p>
        </p:txBody>
      </p:sp>
      <p:sp>
        <p:nvSpPr>
          <p:cNvPr id="6" name="Foliennummernplatzhalter 5">
            <a:extLst>
              <a:ext uri="{FF2B5EF4-FFF2-40B4-BE49-F238E27FC236}">
                <a16:creationId xmlns:a16="http://schemas.microsoft.com/office/drawing/2014/main" id="{314C446C-438D-4EFC-925B-7B6531358C2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44D7E42-E842-4944-B798-DF2548A81708}" type="slidenum">
              <a:rPr lang="de-DE" smtClean="0"/>
              <a:t>‹Nr.›</a:t>
            </a:fld>
            <a:endParaRPr lang="de-DE"/>
          </a:p>
        </p:txBody>
      </p:sp>
    </p:spTree>
    <p:extLst>
      <p:ext uri="{BB962C8B-B14F-4D97-AF65-F5344CB8AC3E}">
        <p14:creationId xmlns:p14="http://schemas.microsoft.com/office/powerpoint/2010/main" val="82064053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hyperlink" Target="https://www.mathildenhoehe.eu/"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image" Target="../media/image17.jpg"/></Relationships>
</file>

<file path=ppt/slides/_rels/slide2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23.jp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9.xml"/><Relationship Id="rId1" Type="http://schemas.openxmlformats.org/officeDocument/2006/relationships/slideLayout" Target="../slideLayouts/slideLayout7.xml"/><Relationship Id="rId4" Type="http://schemas.openxmlformats.org/officeDocument/2006/relationships/image" Target="../media/image26.jpg"/></Relationships>
</file>

<file path=ppt/slides/_rels/slide28.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3" Type="http://schemas.openxmlformats.org/officeDocument/2006/relationships/image" Target="../media/image31.jp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3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3.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45.png"/><Relationship Id="rId4" Type="http://schemas.openxmlformats.org/officeDocument/2006/relationships/image" Target="../media/image44.png"/></Relationships>
</file>

<file path=ppt/slides/_rels/slide4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47.png"/><Relationship Id="rId4" Type="http://schemas.openxmlformats.org/officeDocument/2006/relationships/notesSlide" Target="../notesSlides/notesSlide24.xml"/></Relationships>
</file>

<file path=ppt/slides/_rels/slide43.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25.xml"/><Relationship Id="rId1" Type="http://schemas.openxmlformats.org/officeDocument/2006/relationships/slideLayout" Target="../slideLayouts/slideLayout7.xml"/><Relationship Id="rId4" Type="http://schemas.openxmlformats.org/officeDocument/2006/relationships/image" Target="../media/image49.jpg"/></Relationships>
</file>

<file path=ppt/slides/_rels/slide44.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51.jpg"/></Relationships>
</file>

<file path=ppt/slides/_rels/slide45.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7.xml"/><Relationship Id="rId1" Type="http://schemas.openxmlformats.org/officeDocument/2006/relationships/slideLayout" Target="../slideLayouts/slideLayout7.xml"/><Relationship Id="rId5" Type="http://schemas.openxmlformats.org/officeDocument/2006/relationships/image" Target="../media/image54.png"/><Relationship Id="rId4" Type="http://schemas.openxmlformats.org/officeDocument/2006/relationships/image" Target="../media/image53.jpg"/></Relationships>
</file>

<file path=ppt/slides/_rels/slide46.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28.xml"/><Relationship Id="rId1" Type="http://schemas.openxmlformats.org/officeDocument/2006/relationships/slideLayout" Target="../slideLayouts/slideLayout7.xml"/><Relationship Id="rId5" Type="http://schemas.openxmlformats.org/officeDocument/2006/relationships/image" Target="../media/image57.jpg"/><Relationship Id="rId4" Type="http://schemas.openxmlformats.org/officeDocument/2006/relationships/image" Target="../media/image56.jpg"/></Relationships>
</file>

<file path=ppt/slides/_rels/slide47.xml.rels><?xml version="1.0" encoding="UTF-8" standalone="yes"?>
<Relationships xmlns="http://schemas.openxmlformats.org/package/2006/relationships"><Relationship Id="rId3" Type="http://schemas.openxmlformats.org/officeDocument/2006/relationships/hyperlink" Target="mailto:tim@cole.de" TargetMode="External"/><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5.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040A39E-BE9A-48B9-BC7F-78AD99381013}"/>
              </a:ext>
            </a:extLst>
          </p:cNvPr>
          <p:cNvSpPr>
            <a:spLocks noGrp="1"/>
          </p:cNvSpPr>
          <p:nvPr>
            <p:ph type="title"/>
          </p:nvPr>
        </p:nvSpPr>
        <p:spPr>
          <a:xfrm>
            <a:off x="702733" y="3793997"/>
            <a:ext cx="10515600" cy="1325563"/>
          </a:xfrm>
        </p:spPr>
        <p:txBody>
          <a:bodyPr>
            <a:normAutofit fontScale="90000"/>
          </a:bodyPr>
          <a:lstStyle/>
          <a:p>
            <a:pPr algn="ctr"/>
            <a:r>
              <a:rPr lang="de-DE" dirty="0"/>
              <a:t>Herzlich willkommen </a:t>
            </a:r>
            <a:br>
              <a:rPr lang="de-DE" dirty="0"/>
            </a:br>
            <a:r>
              <a:rPr lang="de-DE" dirty="0"/>
              <a:t>zum Clubabend mit Gästen!</a:t>
            </a:r>
            <a:br>
              <a:rPr lang="de-DE" dirty="0"/>
            </a:br>
            <a:br>
              <a:rPr lang="de-DE" dirty="0"/>
            </a:br>
            <a:r>
              <a:rPr lang="de-DE" sz="1800" dirty="0"/>
              <a:t>Tamsweg, 10.4.2019</a:t>
            </a:r>
            <a:endParaRPr lang="de-DE" dirty="0"/>
          </a:p>
        </p:txBody>
      </p:sp>
      <p:pic>
        <p:nvPicPr>
          <p:cNvPr id="7" name="Grafik 6">
            <a:extLst>
              <a:ext uri="{FF2B5EF4-FFF2-40B4-BE49-F238E27FC236}">
                <a16:creationId xmlns:a16="http://schemas.microsoft.com/office/drawing/2014/main" id="{3C217584-0B16-4C72-B631-98FC22D79CF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37306" y="196914"/>
            <a:ext cx="2105608" cy="2204308"/>
          </a:xfrm>
          <a:prstGeom prst="rect">
            <a:avLst/>
          </a:prstGeom>
        </p:spPr>
      </p:pic>
    </p:spTree>
    <p:extLst>
      <p:ext uri="{BB962C8B-B14F-4D97-AF65-F5344CB8AC3E}">
        <p14:creationId xmlns:p14="http://schemas.microsoft.com/office/powerpoint/2010/main" val="39645358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Bildergebnis fÃ¼r stÃ¤del neubau">
            <a:extLst>
              <a:ext uri="{FF2B5EF4-FFF2-40B4-BE49-F238E27FC236}">
                <a16:creationId xmlns:a16="http://schemas.microsoft.com/office/drawing/2014/main" id="{A079557C-3206-4439-B53C-D1CF64F8BFE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E0C35DC8-C8ED-46DE-A456-60065E7ACEF3}"/>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36241448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20" name="Picture 4" descr="Bildergebnis fÃ¼r stÃ¤del neubau">
            <a:extLst>
              <a:ext uri="{FF2B5EF4-FFF2-40B4-BE49-F238E27FC236}">
                <a16:creationId xmlns:a16="http://schemas.microsoft.com/office/drawing/2014/main" id="{12310C63-A190-46E3-9DCF-99597E1278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209550"/>
            <a:ext cx="11430000" cy="6438900"/>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27DD5FFC-4289-4B6D-9767-4FE6BB4EDD23}"/>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13721462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7C151F95-2BE3-420E-AFEB-F8EB3B87DEDE}"/>
              </a:ext>
            </a:extLst>
          </p:cNvPr>
          <p:cNvSpPr>
            <a:spLocks noGrp="1"/>
          </p:cNvSpPr>
          <p:nvPr>
            <p:ph type="ftr" sz="quarter" idx="11"/>
          </p:nvPr>
        </p:nvSpPr>
        <p:spPr/>
        <p:txBody>
          <a:bodyPr/>
          <a:lstStyle/>
          <a:p>
            <a:r>
              <a:rPr lang="de-DE"/>
              <a:t>P.Mühlhäuser</a:t>
            </a:r>
          </a:p>
        </p:txBody>
      </p:sp>
      <p:pic>
        <p:nvPicPr>
          <p:cNvPr id="10242" name="Picture 2" descr="Ãhnliches Foto">
            <a:extLst>
              <a:ext uri="{FF2B5EF4-FFF2-40B4-BE49-F238E27FC236}">
                <a16:creationId xmlns:a16="http://schemas.microsoft.com/office/drawing/2014/main" id="{BE4C22FA-3A95-40AB-BE1F-FE084FDA02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9500" y="1133475"/>
            <a:ext cx="4953000" cy="45910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4321540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feld 3"/>
          <p:cNvSpPr txBox="1"/>
          <p:nvPr/>
        </p:nvSpPr>
        <p:spPr>
          <a:xfrm>
            <a:off x="1097280" y="1691640"/>
            <a:ext cx="9878025" cy="2308324"/>
          </a:xfrm>
          <a:prstGeom prst="rect">
            <a:avLst/>
          </a:prstGeom>
          <a:noFill/>
        </p:spPr>
        <p:txBody>
          <a:bodyPr wrap="none" rtlCol="0">
            <a:spAutoFit/>
          </a:bodyPr>
          <a:lstStyle/>
          <a:p>
            <a:pPr algn="ctr"/>
            <a:r>
              <a:rPr lang="de-DE" sz="4800" dirty="0"/>
              <a:t>Ausflug zur Mathildenhöhe Darmstadt </a:t>
            </a:r>
          </a:p>
          <a:p>
            <a:pPr algn="ctr"/>
            <a:endParaRPr lang="de-DE" sz="4800" dirty="0"/>
          </a:p>
          <a:p>
            <a:pPr algn="ctr"/>
            <a:r>
              <a:rPr lang="de-DE" sz="4800" dirty="0"/>
              <a:t>Freitag, 21. Juni 2019</a:t>
            </a:r>
          </a:p>
        </p:txBody>
      </p:sp>
    </p:spTree>
    <p:extLst>
      <p:ext uri="{BB962C8B-B14F-4D97-AF65-F5344CB8AC3E}">
        <p14:creationId xmlns:p14="http://schemas.microsoft.com/office/powerpoint/2010/main" val="414728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p:cNvSpPr/>
          <p:nvPr/>
        </p:nvSpPr>
        <p:spPr>
          <a:xfrm>
            <a:off x="551688" y="590538"/>
            <a:ext cx="10137648" cy="5262979"/>
          </a:xfrm>
          <a:prstGeom prst="rect">
            <a:avLst/>
          </a:prstGeom>
        </p:spPr>
        <p:txBody>
          <a:bodyPr wrap="square">
            <a:spAutoFit/>
          </a:bodyPr>
          <a:lstStyle/>
          <a:p>
            <a:r>
              <a:rPr lang="de-DE" sz="2400" b="1" u="none" strike="noStrike" dirty="0">
                <a:solidFill>
                  <a:srgbClr val="000000"/>
                </a:solidFill>
                <a:effectLst/>
              </a:rPr>
              <a:t>Abfahrt ab </a:t>
            </a:r>
            <a:r>
              <a:rPr lang="de-DE" sz="2400" b="1" u="none" strike="noStrike" dirty="0" err="1">
                <a:solidFill>
                  <a:srgbClr val="000000"/>
                </a:solidFill>
                <a:effectLst/>
              </a:rPr>
              <a:t>Michelstadt</a:t>
            </a:r>
            <a:r>
              <a:rPr lang="de-DE" sz="2400" b="1" u="none" strike="noStrike" dirty="0">
                <a:solidFill>
                  <a:srgbClr val="000000"/>
                </a:solidFill>
                <a:effectLst/>
              </a:rPr>
              <a:t> mit dem VIAS-Zug um 9:58 Uhr</a:t>
            </a:r>
          </a:p>
          <a:p>
            <a:r>
              <a:rPr lang="de-DE" sz="2400" b="1" u="none" strike="noStrike" dirty="0">
                <a:solidFill>
                  <a:srgbClr val="000000"/>
                </a:solidFill>
                <a:effectLst/>
              </a:rPr>
              <a:t>Ankunft in Darmstadt Ost um 10:39 Uhr.</a:t>
            </a:r>
            <a:endParaRPr lang="de-DE" sz="2400" b="1" dirty="0">
              <a:effectLst/>
            </a:endParaRPr>
          </a:p>
          <a:p>
            <a:r>
              <a:rPr lang="de-DE" sz="2400" b="1" dirty="0">
                <a:effectLst/>
              </a:rPr>
              <a:t> </a:t>
            </a:r>
          </a:p>
          <a:p>
            <a:r>
              <a:rPr lang="de-DE" sz="2400" b="1" u="none" strike="noStrike" dirty="0">
                <a:solidFill>
                  <a:srgbClr val="000000"/>
                </a:solidFill>
                <a:effectLst/>
              </a:rPr>
              <a:t>Dann ein Spaziergang vom Ostbahnhof zur prospektiven </a:t>
            </a:r>
            <a:r>
              <a:rPr lang="de-DE" sz="2400" b="1" u="none" strike="noStrike" dirty="0" err="1">
                <a:solidFill>
                  <a:srgbClr val="000000"/>
                </a:solidFill>
                <a:effectLst/>
              </a:rPr>
              <a:t>Weltkultureerbe</a:t>
            </a:r>
            <a:r>
              <a:rPr lang="de-DE" sz="2400" b="1" u="none" strike="noStrike" dirty="0">
                <a:solidFill>
                  <a:srgbClr val="000000"/>
                </a:solidFill>
                <a:effectLst/>
              </a:rPr>
              <a:t> Mathildenhöhe.   </a:t>
            </a:r>
            <a:r>
              <a:rPr lang="de-DE" sz="2400" b="1" u="none" strike="noStrike" dirty="0">
                <a:solidFill>
                  <a:srgbClr val="000000"/>
                </a:solidFill>
                <a:effectLst/>
                <a:hlinkClick r:id="rId2"/>
              </a:rPr>
              <a:t>https://www.mathildenhoehe.eu/</a:t>
            </a:r>
            <a:endParaRPr lang="de-DE" sz="2400" b="1" dirty="0">
              <a:effectLst/>
            </a:endParaRPr>
          </a:p>
          <a:p>
            <a:r>
              <a:rPr lang="de-DE" sz="2400" b="1" dirty="0">
                <a:effectLst/>
              </a:rPr>
              <a:t> </a:t>
            </a:r>
          </a:p>
          <a:p>
            <a:r>
              <a:rPr lang="de-DE" sz="2400" b="1" u="none" strike="noStrike" dirty="0">
                <a:solidFill>
                  <a:srgbClr val="000000"/>
                </a:solidFill>
                <a:effectLst/>
              </a:rPr>
              <a:t>Rundgang zu Bauten und Landschaft, auch das neue Jugendstilmuseum.</a:t>
            </a:r>
            <a:endParaRPr lang="de-DE" sz="2400" b="1" dirty="0">
              <a:effectLst/>
            </a:endParaRPr>
          </a:p>
          <a:p>
            <a:endParaRPr lang="de-DE" sz="2400" b="1" u="none" strike="noStrike" dirty="0">
              <a:solidFill>
                <a:srgbClr val="000000"/>
              </a:solidFill>
              <a:effectLst/>
            </a:endParaRPr>
          </a:p>
          <a:p>
            <a:r>
              <a:rPr lang="de-DE" sz="2400" b="1" dirty="0">
                <a:solidFill>
                  <a:srgbClr val="000000"/>
                </a:solidFill>
              </a:rPr>
              <a:t>13:00 Uhr  </a:t>
            </a:r>
            <a:r>
              <a:rPr lang="de-DE" sz="2400" b="1" u="none" strike="noStrike" dirty="0">
                <a:solidFill>
                  <a:srgbClr val="000000"/>
                </a:solidFill>
                <a:effectLst/>
              </a:rPr>
              <a:t>Restaurant Glasschrank, dort Imbiss am Mittag.</a:t>
            </a:r>
            <a:endParaRPr lang="de-DE" sz="2400" b="1" dirty="0">
              <a:effectLst/>
            </a:endParaRPr>
          </a:p>
          <a:p>
            <a:r>
              <a:rPr lang="de-DE" sz="2400" b="1" dirty="0">
                <a:effectLst/>
              </a:rPr>
              <a:t> </a:t>
            </a:r>
          </a:p>
          <a:p>
            <a:r>
              <a:rPr lang="de-DE" sz="2400" b="1" dirty="0">
                <a:effectLst/>
              </a:rPr>
              <a:t>Dann ein Rundgang zur Rosenhöhe, dann wieder zum Ostbahnhof.</a:t>
            </a:r>
          </a:p>
          <a:p>
            <a:endParaRPr lang="de-DE" sz="2400" b="1" dirty="0">
              <a:effectLst/>
            </a:endParaRPr>
          </a:p>
          <a:p>
            <a:r>
              <a:rPr lang="de-DE" sz="2400" b="1" u="none" strike="noStrike" dirty="0">
                <a:solidFill>
                  <a:srgbClr val="000000"/>
                </a:solidFill>
                <a:effectLst/>
              </a:rPr>
              <a:t>Abfahrt ab Darmstadt Ost mit den VIAS-Zug um 17:48 Uhr.</a:t>
            </a:r>
            <a:endParaRPr lang="de-DE" sz="2400" b="1" dirty="0">
              <a:solidFill>
                <a:srgbClr val="000000"/>
              </a:solidFill>
            </a:endParaRPr>
          </a:p>
          <a:p>
            <a:r>
              <a:rPr lang="de-DE" sz="2400" b="1" u="none" strike="noStrike" dirty="0">
                <a:solidFill>
                  <a:srgbClr val="000000"/>
                </a:solidFill>
                <a:effectLst/>
              </a:rPr>
              <a:t>Ankunft in </a:t>
            </a:r>
            <a:r>
              <a:rPr lang="de-DE" sz="2400" b="1" u="none" strike="noStrike" dirty="0" err="1">
                <a:solidFill>
                  <a:srgbClr val="000000"/>
                </a:solidFill>
                <a:effectLst/>
              </a:rPr>
              <a:t>Michelstadt</a:t>
            </a:r>
            <a:r>
              <a:rPr lang="de-DE" sz="2400" b="1" u="none" strike="noStrike" dirty="0">
                <a:solidFill>
                  <a:srgbClr val="000000"/>
                </a:solidFill>
                <a:effectLst/>
              </a:rPr>
              <a:t>; um 19:00 Uhr Abendessen.</a:t>
            </a:r>
            <a:r>
              <a:rPr lang="de-DE" sz="2400" b="1" dirty="0">
                <a:effectLst/>
              </a:rPr>
              <a:t> </a:t>
            </a:r>
          </a:p>
        </p:txBody>
      </p:sp>
    </p:spTree>
    <p:extLst>
      <p:ext uri="{BB962C8B-B14F-4D97-AF65-F5344CB8AC3E}">
        <p14:creationId xmlns:p14="http://schemas.microsoft.com/office/powerpoint/2010/main" val="38500006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8136" y="502920"/>
            <a:ext cx="10058400" cy="5657850"/>
          </a:xfrm>
          <a:prstGeom prst="rect">
            <a:avLst/>
          </a:prstGeom>
        </p:spPr>
      </p:pic>
    </p:spTree>
    <p:extLst>
      <p:ext uri="{BB962C8B-B14F-4D97-AF65-F5344CB8AC3E}">
        <p14:creationId xmlns:p14="http://schemas.microsoft.com/office/powerpoint/2010/main" val="328242899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4400" y="731520"/>
            <a:ext cx="10058400" cy="5657850"/>
          </a:xfrm>
          <a:prstGeom prst="rect">
            <a:avLst/>
          </a:prstGeom>
        </p:spPr>
      </p:pic>
    </p:spTree>
    <p:extLst>
      <p:ext uri="{BB962C8B-B14F-4D97-AF65-F5344CB8AC3E}">
        <p14:creationId xmlns:p14="http://schemas.microsoft.com/office/powerpoint/2010/main" val="31879300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88" y="493776"/>
            <a:ext cx="10058400" cy="5657850"/>
          </a:xfrm>
          <a:prstGeom prst="rect">
            <a:avLst/>
          </a:prstGeom>
        </p:spPr>
      </p:pic>
    </p:spTree>
    <p:extLst>
      <p:ext uri="{BB962C8B-B14F-4D97-AF65-F5344CB8AC3E}">
        <p14:creationId xmlns:p14="http://schemas.microsoft.com/office/powerpoint/2010/main" val="395970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06424" y="658368"/>
            <a:ext cx="10058400" cy="5657850"/>
          </a:xfrm>
          <a:prstGeom prst="rect">
            <a:avLst/>
          </a:prstGeom>
        </p:spPr>
      </p:pic>
    </p:spTree>
    <p:extLst>
      <p:ext uri="{BB962C8B-B14F-4D97-AF65-F5344CB8AC3E}">
        <p14:creationId xmlns:p14="http://schemas.microsoft.com/office/powerpoint/2010/main" val="11301091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350FD18-D3CE-45D1-B1AE-F7F93E328956}"/>
              </a:ext>
            </a:extLst>
          </p:cNvPr>
          <p:cNvSpPr>
            <a:spLocks noGrp="1"/>
          </p:cNvSpPr>
          <p:nvPr>
            <p:ph type="ctrTitle"/>
          </p:nvPr>
        </p:nvSpPr>
        <p:spPr>
          <a:xfrm>
            <a:off x="6746628" y="1783959"/>
            <a:ext cx="4645250" cy="2889114"/>
          </a:xfrm>
        </p:spPr>
        <p:txBody>
          <a:bodyPr anchor="b">
            <a:normAutofit/>
          </a:bodyPr>
          <a:lstStyle/>
          <a:p>
            <a:pPr algn="l"/>
            <a:r>
              <a:rPr lang="de-DE" sz="4700" dirty="0">
                <a:latin typeface="Arial Black" panose="020B0A04020102020204" pitchFamily="34" charset="0"/>
              </a:rPr>
              <a:t>Mit den Fingern </a:t>
            </a:r>
            <a:br>
              <a:rPr lang="de-DE" sz="4700" dirty="0">
                <a:latin typeface="Arial Black" panose="020B0A04020102020204" pitchFamily="34" charset="0"/>
              </a:rPr>
            </a:br>
            <a:r>
              <a:rPr lang="de-DE" sz="4700" dirty="0">
                <a:latin typeface="Arial Black" panose="020B0A04020102020204" pitchFamily="34" charset="0"/>
              </a:rPr>
              <a:t>lesen</a:t>
            </a:r>
          </a:p>
        </p:txBody>
      </p:sp>
      <p:sp>
        <p:nvSpPr>
          <p:cNvPr id="3" name="Untertitel 2">
            <a:extLst>
              <a:ext uri="{FF2B5EF4-FFF2-40B4-BE49-F238E27FC236}">
                <a16:creationId xmlns:a16="http://schemas.microsoft.com/office/drawing/2014/main" id="{990A83E0-B7F4-4E95-B164-8B78D2DD8447}"/>
              </a:ext>
            </a:extLst>
          </p:cNvPr>
          <p:cNvSpPr>
            <a:spLocks noGrp="1"/>
          </p:cNvSpPr>
          <p:nvPr>
            <p:ph type="subTitle" idx="1"/>
          </p:nvPr>
        </p:nvSpPr>
        <p:spPr>
          <a:xfrm>
            <a:off x="6746627" y="4750893"/>
            <a:ext cx="4645250" cy="1147863"/>
          </a:xfrm>
        </p:spPr>
        <p:txBody>
          <a:bodyPr anchor="t">
            <a:normAutofit/>
          </a:bodyPr>
          <a:lstStyle/>
          <a:p>
            <a:pPr algn="l"/>
            <a:r>
              <a:rPr lang="de-DE" sz="2000">
                <a:latin typeface="Arial Black" panose="020B0A04020102020204" pitchFamily="34" charset="0"/>
              </a:rPr>
              <a:t>Wie die Blindenschrift entstand</a:t>
            </a:r>
            <a:endParaRPr lang="de-DE" sz="2000"/>
          </a:p>
        </p:txBody>
      </p:sp>
      <p:pic>
        <p:nvPicPr>
          <p:cNvPr id="5" name="Grafik 4">
            <a:extLst>
              <a:ext uri="{FF2B5EF4-FFF2-40B4-BE49-F238E27FC236}">
                <a16:creationId xmlns:a16="http://schemas.microsoft.com/office/drawing/2014/main" id="{290481C0-1CBB-4F0D-AEAC-475AA8AC0DD5}"/>
              </a:ext>
            </a:extLst>
          </p:cNvPr>
          <p:cNvPicPr>
            <a:picLocks noChangeAspect="1"/>
          </p:cNvPicPr>
          <p:nvPr/>
        </p:nvPicPr>
        <p:blipFill rotWithShape="1">
          <a:blip r:embed="rId3">
            <a:extLst>
              <a:ext uri="{28A0092B-C50C-407E-A947-70E740481C1C}">
                <a14:useLocalDpi xmlns:a14="http://schemas.microsoft.com/office/drawing/2010/main" val="0"/>
              </a:ext>
            </a:extLst>
          </a:blip>
          <a:srcRect r="41586"/>
          <a:stretch/>
        </p:blipFill>
        <p:spPr>
          <a:xfrm>
            <a:off x="20" y="10"/>
            <a:ext cx="6024134" cy="6857990"/>
          </a:xfrm>
          <a:custGeom>
            <a:avLst/>
            <a:gdLst>
              <a:gd name="connsiteX0" fmla="*/ 0 w 6024154"/>
              <a:gd name="connsiteY0" fmla="*/ 0 h 6858000"/>
              <a:gd name="connsiteX1" fmla="*/ 5953780 w 6024154"/>
              <a:gd name="connsiteY1" fmla="*/ 0 h 6858000"/>
              <a:gd name="connsiteX2" fmla="*/ 5989880 w 6024154"/>
              <a:gd name="connsiteY2" fmla="*/ 284091 h 6858000"/>
              <a:gd name="connsiteX3" fmla="*/ 6024154 w 6024154"/>
              <a:gd name="connsiteY3" fmla="*/ 962844 h 6858000"/>
              <a:gd name="connsiteX4" fmla="*/ 2549934 w 6024154"/>
              <a:gd name="connsiteY4" fmla="*/ 6800152 h 6858000"/>
              <a:gd name="connsiteX5" fmla="*/ 2436987 w 6024154"/>
              <a:gd name="connsiteY5" fmla="*/ 6858000 h 6858000"/>
              <a:gd name="connsiteX6" fmla="*/ 0 w 6024154"/>
              <a:gd name="connsiteY6" fmla="*/ 685800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024154" h="6858000">
                <a:moveTo>
                  <a:pt x="0" y="0"/>
                </a:moveTo>
                <a:lnTo>
                  <a:pt x="5953780" y="0"/>
                </a:lnTo>
                <a:lnTo>
                  <a:pt x="5989880" y="284091"/>
                </a:lnTo>
                <a:cubicBezTo>
                  <a:pt x="6012544" y="507260"/>
                  <a:pt x="6024154" y="733696"/>
                  <a:pt x="6024154" y="962844"/>
                </a:cubicBezTo>
                <a:cubicBezTo>
                  <a:pt x="6024154" y="3483472"/>
                  <a:pt x="4619336" y="5675986"/>
                  <a:pt x="2549934" y="6800152"/>
                </a:cubicBezTo>
                <a:lnTo>
                  <a:pt x="2436987" y="6858000"/>
                </a:lnTo>
                <a:lnTo>
                  <a:pt x="0" y="6858000"/>
                </a:lnTo>
                <a:close/>
              </a:path>
            </a:pathLst>
          </a:custGeom>
        </p:spPr>
      </p:pic>
    </p:spTree>
    <p:extLst>
      <p:ext uri="{BB962C8B-B14F-4D97-AF65-F5344CB8AC3E}">
        <p14:creationId xmlns:p14="http://schemas.microsoft.com/office/powerpoint/2010/main" val="35608266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35807EC-5399-450E-BD08-DDCEBF82462F}"/>
              </a:ext>
            </a:extLst>
          </p:cNvPr>
          <p:cNvSpPr>
            <a:spLocks noGrp="1"/>
          </p:cNvSpPr>
          <p:nvPr>
            <p:ph type="ctrTitle"/>
          </p:nvPr>
        </p:nvSpPr>
        <p:spPr/>
        <p:txBody>
          <a:bodyPr/>
          <a:lstStyle/>
          <a:p>
            <a:r>
              <a:rPr lang="de-DE" dirty="0"/>
              <a:t>Lions Jumelage 2019</a:t>
            </a:r>
          </a:p>
        </p:txBody>
      </p:sp>
      <p:sp>
        <p:nvSpPr>
          <p:cNvPr id="3" name="Untertitel 2">
            <a:extLst>
              <a:ext uri="{FF2B5EF4-FFF2-40B4-BE49-F238E27FC236}">
                <a16:creationId xmlns:a16="http://schemas.microsoft.com/office/drawing/2014/main" id="{F870BEEE-DC75-483F-A194-EFA78D0FF8FB}"/>
              </a:ext>
            </a:extLst>
          </p:cNvPr>
          <p:cNvSpPr>
            <a:spLocks noGrp="1"/>
          </p:cNvSpPr>
          <p:nvPr>
            <p:ph type="subTitle" idx="1"/>
          </p:nvPr>
        </p:nvSpPr>
        <p:spPr>
          <a:xfrm>
            <a:off x="1524000" y="3585260"/>
            <a:ext cx="9144000" cy="1655762"/>
          </a:xfrm>
        </p:spPr>
        <p:txBody>
          <a:bodyPr/>
          <a:lstStyle/>
          <a:p>
            <a:r>
              <a:rPr lang="de-DE" dirty="0"/>
              <a:t>Ausflug nach Frankfurt am Main</a:t>
            </a:r>
          </a:p>
          <a:p>
            <a:r>
              <a:rPr lang="de-DE" dirty="0"/>
              <a:t>21.06.2019</a:t>
            </a:r>
          </a:p>
        </p:txBody>
      </p:sp>
    </p:spTree>
    <p:extLst>
      <p:ext uri="{BB962C8B-B14F-4D97-AF65-F5344CB8AC3E}">
        <p14:creationId xmlns:p14="http://schemas.microsoft.com/office/powerpoint/2010/main" val="297349562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BC7967F0-2B2D-4E33-91E8-79DE8CD9309D}"/>
              </a:ext>
            </a:extLst>
          </p:cNvPr>
          <p:cNvSpPr/>
          <p:nvPr/>
        </p:nvSpPr>
        <p:spPr>
          <a:xfrm>
            <a:off x="359391" y="3565406"/>
            <a:ext cx="6096000" cy="1200329"/>
          </a:xfrm>
          <a:prstGeom prst="rect">
            <a:avLst/>
          </a:prstGeom>
        </p:spPr>
        <p:txBody>
          <a:bodyPr>
            <a:spAutoFit/>
          </a:bodyPr>
          <a:lstStyle/>
          <a:p>
            <a:r>
              <a:rPr lang="de-DE" b="1" dirty="0"/>
              <a:t>Sokrates: Wer dies lernt, dem pflanzt es durch Vernachlässigung des Gedächtnisses </a:t>
            </a:r>
            <a:r>
              <a:rPr lang="de-DE" b="1" dirty="0" err="1"/>
              <a:t>Veresslichkeit</a:t>
            </a:r>
            <a:r>
              <a:rPr lang="de-DE" b="1" dirty="0"/>
              <a:t> in die Seele.</a:t>
            </a:r>
          </a:p>
          <a:p>
            <a:endParaRPr lang="de-DE" b="1" dirty="0"/>
          </a:p>
        </p:txBody>
      </p:sp>
      <p:pic>
        <p:nvPicPr>
          <p:cNvPr id="4" name="Grafik 3">
            <a:extLst>
              <a:ext uri="{FF2B5EF4-FFF2-40B4-BE49-F238E27FC236}">
                <a16:creationId xmlns:a16="http://schemas.microsoft.com/office/drawing/2014/main" id="{6F5A22A2-D640-47B9-B4DD-E9F550B6A6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78" y="317381"/>
            <a:ext cx="2362200" cy="3248025"/>
          </a:xfrm>
          <a:prstGeom prst="rect">
            <a:avLst/>
          </a:prstGeom>
        </p:spPr>
      </p:pic>
      <p:pic>
        <p:nvPicPr>
          <p:cNvPr id="6" name="Grafik 5">
            <a:extLst>
              <a:ext uri="{FF2B5EF4-FFF2-40B4-BE49-F238E27FC236}">
                <a16:creationId xmlns:a16="http://schemas.microsoft.com/office/drawing/2014/main" id="{4639E7EA-08A7-4EB6-853C-9C872EF9BA8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402471" y="1387594"/>
            <a:ext cx="3657600" cy="3810000"/>
          </a:xfrm>
          <a:prstGeom prst="rect">
            <a:avLst/>
          </a:prstGeom>
        </p:spPr>
      </p:pic>
      <p:sp>
        <p:nvSpPr>
          <p:cNvPr id="7" name="Textfeld 6">
            <a:extLst>
              <a:ext uri="{FF2B5EF4-FFF2-40B4-BE49-F238E27FC236}">
                <a16:creationId xmlns:a16="http://schemas.microsoft.com/office/drawing/2014/main" id="{0215824D-2EE1-42AA-97D5-E71272CC6D96}"/>
              </a:ext>
            </a:extLst>
          </p:cNvPr>
          <p:cNvSpPr txBox="1"/>
          <p:nvPr/>
        </p:nvSpPr>
        <p:spPr>
          <a:xfrm>
            <a:off x="6096000" y="5197594"/>
            <a:ext cx="6096000" cy="923330"/>
          </a:xfrm>
          <a:prstGeom prst="rect">
            <a:avLst/>
          </a:prstGeom>
          <a:noFill/>
        </p:spPr>
        <p:txBody>
          <a:bodyPr wrap="square" rtlCol="0">
            <a:spAutoFit/>
          </a:bodyPr>
          <a:lstStyle/>
          <a:p>
            <a:r>
              <a:rPr lang="de-DE" b="1" dirty="0"/>
              <a:t>Platon wertet die „tote“ Schrift“ als </a:t>
            </a:r>
            <a:r>
              <a:rPr lang="de-DE" b="1" dirty="0" err="1"/>
              <a:t>blosses</a:t>
            </a:r>
            <a:r>
              <a:rPr lang="de-DE" b="1" dirty="0"/>
              <a:t> Derivat gegenüber der „lebenden“ und beseelten“ Rede ab. </a:t>
            </a:r>
          </a:p>
          <a:p>
            <a:endParaRPr lang="de-DE" dirty="0"/>
          </a:p>
        </p:txBody>
      </p:sp>
    </p:spTree>
    <p:extLst>
      <p:ext uri="{BB962C8B-B14F-4D97-AF65-F5344CB8AC3E}">
        <p14:creationId xmlns:p14="http://schemas.microsoft.com/office/powerpoint/2010/main" val="21669485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C1B4D9D-07D6-4358-BB05-78046046807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647700"/>
            <a:ext cx="9906000" cy="5562600"/>
          </a:xfrm>
          <a:prstGeom prst="rect">
            <a:avLst/>
          </a:prstGeom>
        </p:spPr>
      </p:pic>
    </p:spTree>
    <p:extLst>
      <p:ext uri="{BB962C8B-B14F-4D97-AF65-F5344CB8AC3E}">
        <p14:creationId xmlns:p14="http://schemas.microsoft.com/office/powerpoint/2010/main" val="238940128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96C58B-0B15-4ABC-A0A4-4E380F9E8B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17194" y="576631"/>
            <a:ext cx="3757612" cy="5704738"/>
          </a:xfrm>
          <a:prstGeom prst="rect">
            <a:avLst/>
          </a:prstGeom>
        </p:spPr>
      </p:pic>
    </p:spTree>
    <p:extLst>
      <p:ext uri="{BB962C8B-B14F-4D97-AF65-F5344CB8AC3E}">
        <p14:creationId xmlns:p14="http://schemas.microsoft.com/office/powerpoint/2010/main" val="10654043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578DB6E7-E710-48F3-8F84-37BE903E1D0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43412" y="1143000"/>
            <a:ext cx="3305175" cy="4572000"/>
          </a:xfrm>
          <a:prstGeom prst="rect">
            <a:avLst/>
          </a:prstGeom>
        </p:spPr>
      </p:pic>
    </p:spTree>
    <p:extLst>
      <p:ext uri="{BB962C8B-B14F-4D97-AF65-F5344CB8AC3E}">
        <p14:creationId xmlns:p14="http://schemas.microsoft.com/office/powerpoint/2010/main" val="369369229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E4B9F1F-8FF7-4679-8C77-4985D7353FB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52600" y="985837"/>
            <a:ext cx="8686800" cy="4886325"/>
          </a:xfrm>
          <a:prstGeom prst="rect">
            <a:avLst/>
          </a:prstGeom>
        </p:spPr>
      </p:pic>
    </p:spTree>
    <p:extLst>
      <p:ext uri="{BB962C8B-B14F-4D97-AF65-F5344CB8AC3E}">
        <p14:creationId xmlns:p14="http://schemas.microsoft.com/office/powerpoint/2010/main" val="193835432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2B4C242-EB3B-4E45-B1D6-F7B0B981FB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90479" y="900919"/>
            <a:ext cx="1905000" cy="1905000"/>
          </a:xfrm>
          <a:prstGeom prst="rect">
            <a:avLst/>
          </a:prstGeom>
        </p:spPr>
      </p:pic>
      <p:sp>
        <p:nvSpPr>
          <p:cNvPr id="4" name="Rechteck 3">
            <a:extLst>
              <a:ext uri="{FF2B5EF4-FFF2-40B4-BE49-F238E27FC236}">
                <a16:creationId xmlns:a16="http://schemas.microsoft.com/office/drawing/2014/main" id="{70F6F903-C77A-4DC8-8E69-B0109DCB3213}"/>
              </a:ext>
            </a:extLst>
          </p:cNvPr>
          <p:cNvSpPr/>
          <p:nvPr/>
        </p:nvSpPr>
        <p:spPr>
          <a:xfrm>
            <a:off x="1652845" y="2805919"/>
            <a:ext cx="980268" cy="369332"/>
          </a:xfrm>
          <a:prstGeom prst="rect">
            <a:avLst/>
          </a:prstGeom>
        </p:spPr>
        <p:txBody>
          <a:bodyPr wrap="none">
            <a:spAutoFit/>
          </a:bodyPr>
          <a:lstStyle/>
          <a:p>
            <a:r>
              <a:rPr lang="de-DE" dirty="0" err="1"/>
              <a:t>Teiresias</a:t>
            </a:r>
            <a:endParaRPr lang="de-DE" dirty="0"/>
          </a:p>
        </p:txBody>
      </p:sp>
      <p:pic>
        <p:nvPicPr>
          <p:cNvPr id="6" name="Grafik 5">
            <a:extLst>
              <a:ext uri="{FF2B5EF4-FFF2-40B4-BE49-F238E27FC236}">
                <a16:creationId xmlns:a16="http://schemas.microsoft.com/office/drawing/2014/main" id="{E44894BD-8B50-4882-9306-B7C297E2148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8678" y="1131496"/>
            <a:ext cx="2038350" cy="3019425"/>
          </a:xfrm>
          <a:prstGeom prst="rect">
            <a:avLst/>
          </a:prstGeom>
        </p:spPr>
      </p:pic>
      <p:sp>
        <p:nvSpPr>
          <p:cNvPr id="7" name="Rechteck 6">
            <a:extLst>
              <a:ext uri="{FF2B5EF4-FFF2-40B4-BE49-F238E27FC236}">
                <a16:creationId xmlns:a16="http://schemas.microsoft.com/office/drawing/2014/main" id="{4EE2F1E2-68F4-4DE9-9A00-B534DAB6A8CB}"/>
              </a:ext>
            </a:extLst>
          </p:cNvPr>
          <p:cNvSpPr/>
          <p:nvPr/>
        </p:nvSpPr>
        <p:spPr>
          <a:xfrm>
            <a:off x="7237719" y="4150921"/>
            <a:ext cx="830677" cy="369332"/>
          </a:xfrm>
          <a:prstGeom prst="rect">
            <a:avLst/>
          </a:prstGeom>
        </p:spPr>
        <p:txBody>
          <a:bodyPr wrap="none">
            <a:spAutoFit/>
          </a:bodyPr>
          <a:lstStyle/>
          <a:p>
            <a:r>
              <a:rPr lang="de-DE" dirty="0"/>
              <a:t>Homer</a:t>
            </a:r>
          </a:p>
        </p:txBody>
      </p:sp>
    </p:spTree>
    <p:extLst>
      <p:ext uri="{BB962C8B-B14F-4D97-AF65-F5344CB8AC3E}">
        <p14:creationId xmlns:p14="http://schemas.microsoft.com/office/powerpoint/2010/main" val="108805418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F171F984-87A1-453A-B431-236C5101E5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21930" y="0"/>
            <a:ext cx="4148140" cy="6858000"/>
          </a:xfrm>
          <a:prstGeom prst="rect">
            <a:avLst/>
          </a:prstGeom>
        </p:spPr>
      </p:pic>
    </p:spTree>
    <p:extLst>
      <p:ext uri="{BB962C8B-B14F-4D97-AF65-F5344CB8AC3E}">
        <p14:creationId xmlns:p14="http://schemas.microsoft.com/office/powerpoint/2010/main" val="425680043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7E94FB29-04C8-4CF6-B526-738AAFD7CBF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704975"/>
            <a:ext cx="3124200" cy="3448050"/>
          </a:xfrm>
          <a:prstGeom prst="rect">
            <a:avLst/>
          </a:prstGeom>
        </p:spPr>
      </p:pic>
      <p:pic>
        <p:nvPicPr>
          <p:cNvPr id="6" name="Grafik 5">
            <a:extLst>
              <a:ext uri="{FF2B5EF4-FFF2-40B4-BE49-F238E27FC236}">
                <a16:creationId xmlns:a16="http://schemas.microsoft.com/office/drawing/2014/main" id="{528B5B1F-2A74-4976-91E2-CC5E83E5964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33900" y="1704975"/>
            <a:ext cx="3124200" cy="3448050"/>
          </a:xfrm>
          <a:prstGeom prst="rect">
            <a:avLst/>
          </a:prstGeom>
        </p:spPr>
      </p:pic>
      <p:sp>
        <p:nvSpPr>
          <p:cNvPr id="7" name="Textfeld 6">
            <a:extLst>
              <a:ext uri="{FF2B5EF4-FFF2-40B4-BE49-F238E27FC236}">
                <a16:creationId xmlns:a16="http://schemas.microsoft.com/office/drawing/2014/main" id="{2B6CD62C-85D9-483B-A0EB-8078C3ABAB38}"/>
              </a:ext>
            </a:extLst>
          </p:cNvPr>
          <p:cNvSpPr txBox="1"/>
          <p:nvPr/>
        </p:nvSpPr>
        <p:spPr>
          <a:xfrm>
            <a:off x="5365248" y="5153025"/>
            <a:ext cx="1707063" cy="646331"/>
          </a:xfrm>
          <a:prstGeom prst="rect">
            <a:avLst/>
          </a:prstGeom>
          <a:noFill/>
        </p:spPr>
        <p:txBody>
          <a:bodyPr wrap="square" rtlCol="0">
            <a:spAutoFit/>
          </a:bodyPr>
          <a:lstStyle/>
          <a:p>
            <a:pPr algn="ctr"/>
            <a:r>
              <a:rPr lang="de-DE" dirty="0"/>
              <a:t>Ibn al-Haitham</a:t>
            </a:r>
          </a:p>
          <a:p>
            <a:pPr algn="ctr"/>
            <a:r>
              <a:rPr lang="de-DE" dirty="0"/>
              <a:t>965-1040</a:t>
            </a:r>
          </a:p>
        </p:txBody>
      </p:sp>
      <p:pic>
        <p:nvPicPr>
          <p:cNvPr id="11" name="Grafik 10">
            <a:extLst>
              <a:ext uri="{FF2B5EF4-FFF2-40B4-BE49-F238E27FC236}">
                <a16:creationId xmlns:a16="http://schemas.microsoft.com/office/drawing/2014/main" id="{10EC8808-14DD-487A-B2EF-B9F335E2D4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64741" y="195686"/>
            <a:ext cx="6086237" cy="6466628"/>
          </a:xfrm>
          <a:prstGeom prst="rect">
            <a:avLst/>
          </a:prstGeom>
        </p:spPr>
      </p:pic>
    </p:spTree>
    <p:extLst>
      <p:ext uri="{BB962C8B-B14F-4D97-AF65-F5344CB8AC3E}">
        <p14:creationId xmlns:p14="http://schemas.microsoft.com/office/powerpoint/2010/main" val="12222152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18CE6FF4-E0C6-419B-AD83-4EB8B84ABF0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4334" y="1225550"/>
            <a:ext cx="3302000" cy="4406900"/>
          </a:xfrm>
          <a:prstGeom prst="rect">
            <a:avLst/>
          </a:prstGeom>
        </p:spPr>
      </p:pic>
      <p:sp>
        <p:nvSpPr>
          <p:cNvPr id="4" name="Textfeld 3">
            <a:extLst>
              <a:ext uri="{FF2B5EF4-FFF2-40B4-BE49-F238E27FC236}">
                <a16:creationId xmlns:a16="http://schemas.microsoft.com/office/drawing/2014/main" id="{F25546FF-998F-429E-B25F-03E4B199A984}"/>
              </a:ext>
            </a:extLst>
          </p:cNvPr>
          <p:cNvSpPr txBox="1"/>
          <p:nvPr/>
        </p:nvSpPr>
        <p:spPr>
          <a:xfrm>
            <a:off x="1631636" y="5632450"/>
            <a:ext cx="1487395" cy="646331"/>
          </a:xfrm>
          <a:prstGeom prst="rect">
            <a:avLst/>
          </a:prstGeom>
          <a:noFill/>
        </p:spPr>
        <p:txBody>
          <a:bodyPr wrap="none" rtlCol="0">
            <a:spAutoFit/>
          </a:bodyPr>
          <a:lstStyle/>
          <a:p>
            <a:pPr algn="ctr"/>
            <a:r>
              <a:rPr lang="de-DE" dirty="0"/>
              <a:t>Valentin </a:t>
            </a:r>
            <a:r>
              <a:rPr lang="de-DE" dirty="0" err="1"/>
              <a:t>Haüy</a:t>
            </a:r>
            <a:endParaRPr lang="de-DE" dirty="0"/>
          </a:p>
          <a:p>
            <a:pPr algn="ctr"/>
            <a:r>
              <a:rPr lang="de-DE" dirty="0"/>
              <a:t>1745-1822 </a:t>
            </a:r>
          </a:p>
        </p:txBody>
      </p:sp>
      <p:pic>
        <p:nvPicPr>
          <p:cNvPr id="6" name="Grafik 5">
            <a:extLst>
              <a:ext uri="{FF2B5EF4-FFF2-40B4-BE49-F238E27FC236}">
                <a16:creationId xmlns:a16="http://schemas.microsoft.com/office/drawing/2014/main" id="{44BB6A06-3F28-46CF-A290-DCB6794862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1813" y="1225551"/>
            <a:ext cx="8020187" cy="3819416"/>
          </a:xfrm>
          <a:prstGeom prst="rect">
            <a:avLst/>
          </a:prstGeom>
        </p:spPr>
      </p:pic>
    </p:spTree>
    <p:extLst>
      <p:ext uri="{BB962C8B-B14F-4D97-AF65-F5344CB8AC3E}">
        <p14:creationId xmlns:p14="http://schemas.microsoft.com/office/powerpoint/2010/main" val="32879162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B29A3EDB-CC28-4F0C-83EA-0435FCFE9FA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69339" y="159360"/>
            <a:ext cx="4527998" cy="6302483"/>
          </a:xfrm>
          <a:prstGeom prst="rect">
            <a:avLst/>
          </a:prstGeom>
        </p:spPr>
      </p:pic>
      <p:sp>
        <p:nvSpPr>
          <p:cNvPr id="4" name="Rechteck 3">
            <a:extLst>
              <a:ext uri="{FF2B5EF4-FFF2-40B4-BE49-F238E27FC236}">
                <a16:creationId xmlns:a16="http://schemas.microsoft.com/office/drawing/2014/main" id="{BE1093AA-8E35-4F49-A52C-735FC409447C}"/>
              </a:ext>
            </a:extLst>
          </p:cNvPr>
          <p:cNvSpPr/>
          <p:nvPr/>
        </p:nvSpPr>
        <p:spPr>
          <a:xfrm>
            <a:off x="4169123" y="6461843"/>
            <a:ext cx="2550827" cy="369332"/>
          </a:xfrm>
          <a:prstGeom prst="rect">
            <a:avLst/>
          </a:prstGeom>
        </p:spPr>
        <p:txBody>
          <a:bodyPr wrap="none">
            <a:spAutoFit/>
          </a:bodyPr>
          <a:lstStyle/>
          <a:p>
            <a:r>
              <a:rPr lang="de-DE" dirty="0"/>
              <a:t>La </a:t>
            </a:r>
            <a:r>
              <a:rPr lang="de-DE" dirty="0" err="1"/>
              <a:t>fete</a:t>
            </a:r>
            <a:r>
              <a:rPr lang="de-DE" dirty="0"/>
              <a:t> du St. Ovid (1771)</a:t>
            </a:r>
          </a:p>
        </p:txBody>
      </p:sp>
    </p:spTree>
    <p:extLst>
      <p:ext uri="{BB962C8B-B14F-4D97-AF65-F5344CB8AC3E}">
        <p14:creationId xmlns:p14="http://schemas.microsoft.com/office/powerpoint/2010/main" val="34624780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CDB5DEB-019D-4D87-8F04-2D6EDEB4D16F}"/>
              </a:ext>
            </a:extLst>
          </p:cNvPr>
          <p:cNvSpPr>
            <a:spLocks noGrp="1"/>
          </p:cNvSpPr>
          <p:nvPr>
            <p:ph type="title"/>
          </p:nvPr>
        </p:nvSpPr>
        <p:spPr/>
        <p:txBody>
          <a:bodyPr/>
          <a:lstStyle/>
          <a:p>
            <a:r>
              <a:rPr lang="de-DE" dirty="0"/>
              <a:t>Programm</a:t>
            </a:r>
          </a:p>
        </p:txBody>
      </p:sp>
      <p:sp>
        <p:nvSpPr>
          <p:cNvPr id="3" name="Inhaltsplatzhalter 2">
            <a:extLst>
              <a:ext uri="{FF2B5EF4-FFF2-40B4-BE49-F238E27FC236}">
                <a16:creationId xmlns:a16="http://schemas.microsoft.com/office/drawing/2014/main" id="{1818C48C-FE25-466B-BABC-0F2C26994D32}"/>
              </a:ext>
            </a:extLst>
          </p:cNvPr>
          <p:cNvSpPr>
            <a:spLocks noGrp="1"/>
          </p:cNvSpPr>
          <p:nvPr>
            <p:ph idx="1"/>
          </p:nvPr>
        </p:nvSpPr>
        <p:spPr/>
        <p:txBody>
          <a:bodyPr>
            <a:normAutofit/>
          </a:bodyPr>
          <a:lstStyle/>
          <a:p>
            <a:endParaRPr lang="de-DE" sz="2000" dirty="0"/>
          </a:p>
          <a:p>
            <a:r>
              <a:rPr lang="de-DE" sz="2000" dirty="0"/>
              <a:t>Stadtrundfahrt im Doppeldeckerbus </a:t>
            </a:r>
            <a:r>
              <a:rPr lang="de-DE" sz="2000" dirty="0" err="1"/>
              <a:t>hop</a:t>
            </a:r>
            <a:r>
              <a:rPr lang="de-DE" sz="2000" dirty="0"/>
              <a:t> on / </a:t>
            </a:r>
            <a:r>
              <a:rPr lang="de-DE" sz="2000" dirty="0" err="1"/>
              <a:t>hop</a:t>
            </a:r>
            <a:r>
              <a:rPr lang="de-DE" sz="2000" dirty="0"/>
              <a:t> off</a:t>
            </a:r>
          </a:p>
          <a:p>
            <a:r>
              <a:rPr lang="de-DE" sz="2000" dirty="0"/>
              <a:t>Rundgang durch die neue Altstadt am Römerberg</a:t>
            </a:r>
          </a:p>
          <a:p>
            <a:r>
              <a:rPr lang="de-DE" sz="2000" dirty="0"/>
              <a:t>Besichtigung Paulskirche</a:t>
            </a:r>
          </a:p>
          <a:p>
            <a:r>
              <a:rPr lang="de-DE" sz="2000" dirty="0"/>
              <a:t>Mittagessen in der Kleinmarkthalle</a:t>
            </a:r>
          </a:p>
          <a:p>
            <a:r>
              <a:rPr lang="de-DE" sz="2000" dirty="0"/>
              <a:t>Kaiserdom Aussicht vom Domturm</a:t>
            </a:r>
          </a:p>
          <a:p>
            <a:r>
              <a:rPr lang="de-DE" sz="2000" dirty="0"/>
              <a:t>Neubau Städel / Gegenwartskunst</a:t>
            </a:r>
          </a:p>
          <a:p>
            <a:r>
              <a:rPr lang="de-DE" sz="2000" dirty="0"/>
              <a:t>Café Holbeins / </a:t>
            </a:r>
            <a:r>
              <a:rPr lang="de-DE" sz="2000" dirty="0" err="1"/>
              <a:t>Kaffe</a:t>
            </a:r>
            <a:r>
              <a:rPr lang="de-DE" sz="2000" dirty="0"/>
              <a:t> und Kuchen </a:t>
            </a:r>
          </a:p>
          <a:p>
            <a:endParaRPr lang="de-DE" sz="2000" dirty="0"/>
          </a:p>
        </p:txBody>
      </p:sp>
      <p:sp>
        <p:nvSpPr>
          <p:cNvPr id="5" name="Fußzeilenplatzhalter 4">
            <a:extLst>
              <a:ext uri="{FF2B5EF4-FFF2-40B4-BE49-F238E27FC236}">
                <a16:creationId xmlns:a16="http://schemas.microsoft.com/office/drawing/2014/main" id="{8BE7F9BB-B782-4F3B-97CE-3DDE436E1446}"/>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16254352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Grafik 7">
            <a:extLst>
              <a:ext uri="{FF2B5EF4-FFF2-40B4-BE49-F238E27FC236}">
                <a16:creationId xmlns:a16="http://schemas.microsoft.com/office/drawing/2014/main" id="{8296EA1C-0289-474B-8A30-D4AB92DCD0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2258" y="635259"/>
            <a:ext cx="8666353" cy="5001208"/>
          </a:xfrm>
          <a:prstGeom prst="rect">
            <a:avLst/>
          </a:prstGeom>
        </p:spPr>
      </p:pic>
    </p:spTree>
    <p:extLst>
      <p:ext uri="{BB962C8B-B14F-4D97-AF65-F5344CB8AC3E}">
        <p14:creationId xmlns:p14="http://schemas.microsoft.com/office/powerpoint/2010/main" val="262693126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Grafik 1">
            <a:extLst>
              <a:ext uri="{FF2B5EF4-FFF2-40B4-BE49-F238E27FC236}">
                <a16:creationId xmlns:a16="http://schemas.microsoft.com/office/drawing/2014/main" id="{2756E192-7ABF-4777-8AEB-DE41CE628B7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427102418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30B9ECF0-8735-45B2-AC87-35CF0C8AE2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0"/>
            <a:ext cx="12192000" cy="6454775"/>
          </a:xfrm>
          <a:prstGeom prst="rect">
            <a:avLst/>
          </a:prstGeom>
          <a:noFill/>
          <a:extLst>
            <a:ext uri="{909E8E84-426E-40DD-AFC4-6F175D3DCCD1}">
              <a14:hiddenFill xmlns:a14="http://schemas.microsoft.com/office/drawing/2010/main">
                <a:solidFill>
                  <a:srgbClr val="FFFFFF"/>
                </a:solidFill>
              </a14:hiddenFill>
            </a:ext>
          </a:extLst>
        </p:spPr>
      </p:pic>
      <p:sp>
        <p:nvSpPr>
          <p:cNvPr id="2" name="Rechteck 1">
            <a:extLst>
              <a:ext uri="{FF2B5EF4-FFF2-40B4-BE49-F238E27FC236}">
                <a16:creationId xmlns:a16="http://schemas.microsoft.com/office/drawing/2014/main" id="{85122E27-B482-44AB-98BC-C7C1BEAF178B}"/>
              </a:ext>
            </a:extLst>
          </p:cNvPr>
          <p:cNvSpPr/>
          <p:nvPr/>
        </p:nvSpPr>
        <p:spPr>
          <a:xfrm>
            <a:off x="4170921" y="6488668"/>
            <a:ext cx="3850157" cy="369332"/>
          </a:xfrm>
          <a:prstGeom prst="rect">
            <a:avLst/>
          </a:prstGeom>
        </p:spPr>
        <p:txBody>
          <a:bodyPr wrap="none">
            <a:spAutoFit/>
          </a:bodyPr>
          <a:lstStyle/>
          <a:p>
            <a:r>
              <a:rPr lang="de-DE" dirty="0"/>
              <a:t>http://haroldsfonts.com/font/valentin/</a:t>
            </a:r>
          </a:p>
        </p:txBody>
      </p:sp>
      <p:pic>
        <p:nvPicPr>
          <p:cNvPr id="1028" name="Picture 4">
            <a:extLst>
              <a:ext uri="{FF2B5EF4-FFF2-40B4-BE49-F238E27FC236}">
                <a16:creationId xmlns:a16="http://schemas.microsoft.com/office/drawing/2014/main" id="{9CD2C92B-D37D-4F13-9CB1-258EA210D33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8200" y="1132763"/>
            <a:ext cx="11933800" cy="252483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761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6551000-96B1-4CD2-B84A-342A1F4FC6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5072" y="1700377"/>
            <a:ext cx="2381250" cy="2952750"/>
          </a:xfrm>
          <a:prstGeom prst="rect">
            <a:avLst/>
          </a:prstGeom>
        </p:spPr>
      </p:pic>
      <p:sp>
        <p:nvSpPr>
          <p:cNvPr id="4" name="Textfeld 3">
            <a:extLst>
              <a:ext uri="{FF2B5EF4-FFF2-40B4-BE49-F238E27FC236}">
                <a16:creationId xmlns:a16="http://schemas.microsoft.com/office/drawing/2014/main" id="{73E72531-E855-40C9-BCA9-14C6BCC1E2F5}"/>
              </a:ext>
            </a:extLst>
          </p:cNvPr>
          <p:cNvSpPr txBox="1"/>
          <p:nvPr/>
        </p:nvSpPr>
        <p:spPr>
          <a:xfrm>
            <a:off x="1574614" y="4653127"/>
            <a:ext cx="1875065" cy="646331"/>
          </a:xfrm>
          <a:prstGeom prst="rect">
            <a:avLst/>
          </a:prstGeom>
          <a:noFill/>
        </p:spPr>
        <p:txBody>
          <a:bodyPr wrap="none" rtlCol="0">
            <a:spAutoFit/>
          </a:bodyPr>
          <a:lstStyle/>
          <a:p>
            <a:pPr algn="ctr"/>
            <a:r>
              <a:rPr lang="de-DE" dirty="0"/>
              <a:t>Dr. William Moon </a:t>
            </a:r>
          </a:p>
          <a:p>
            <a:pPr algn="ctr"/>
            <a:r>
              <a:rPr lang="de-DE" dirty="0"/>
              <a:t>1818-1894</a:t>
            </a:r>
          </a:p>
        </p:txBody>
      </p:sp>
      <p:pic>
        <p:nvPicPr>
          <p:cNvPr id="6" name="Grafik 5">
            <a:extLst>
              <a:ext uri="{FF2B5EF4-FFF2-40B4-BE49-F238E27FC236}">
                <a16:creationId xmlns:a16="http://schemas.microsoft.com/office/drawing/2014/main" id="{14DC9A26-1C20-4FCE-96EC-E697628B4B8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705151" y="0"/>
            <a:ext cx="4551877" cy="6858000"/>
          </a:xfrm>
          <a:prstGeom prst="rect">
            <a:avLst/>
          </a:prstGeom>
        </p:spPr>
      </p:pic>
    </p:spTree>
    <p:extLst>
      <p:ext uri="{BB962C8B-B14F-4D97-AF65-F5344CB8AC3E}">
        <p14:creationId xmlns:p14="http://schemas.microsoft.com/office/powerpoint/2010/main" val="23564257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42458CA9-78D0-47E7-B25B-A36E5FE00BE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75354" y="1418898"/>
            <a:ext cx="5753336" cy="3828584"/>
          </a:xfrm>
          <a:prstGeom prst="rect">
            <a:avLst/>
          </a:prstGeom>
        </p:spPr>
      </p:pic>
    </p:spTree>
    <p:extLst>
      <p:ext uri="{BB962C8B-B14F-4D97-AF65-F5344CB8AC3E}">
        <p14:creationId xmlns:p14="http://schemas.microsoft.com/office/powerpoint/2010/main" val="174764142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863E9BC7-F713-4821-B4DA-798EE10F50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95412" y="157162"/>
            <a:ext cx="9401175" cy="6543675"/>
          </a:xfrm>
          <a:prstGeom prst="rect">
            <a:avLst/>
          </a:prstGeom>
        </p:spPr>
      </p:pic>
    </p:spTree>
    <p:extLst>
      <p:ext uri="{BB962C8B-B14F-4D97-AF65-F5344CB8AC3E}">
        <p14:creationId xmlns:p14="http://schemas.microsoft.com/office/powerpoint/2010/main" val="38972900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A6765789-55FE-4F16-BDEA-067AD89B3C0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84998" y="1160627"/>
            <a:ext cx="2654300" cy="3492500"/>
          </a:xfrm>
          <a:prstGeom prst="rect">
            <a:avLst/>
          </a:prstGeom>
        </p:spPr>
      </p:pic>
      <p:sp>
        <p:nvSpPr>
          <p:cNvPr id="4" name="Textfeld 3">
            <a:extLst>
              <a:ext uri="{FF2B5EF4-FFF2-40B4-BE49-F238E27FC236}">
                <a16:creationId xmlns:a16="http://schemas.microsoft.com/office/drawing/2014/main" id="{2D8DCCFF-FD42-4651-88D7-3142850D62CB}"/>
              </a:ext>
            </a:extLst>
          </p:cNvPr>
          <p:cNvSpPr txBox="1"/>
          <p:nvPr/>
        </p:nvSpPr>
        <p:spPr>
          <a:xfrm>
            <a:off x="1743348" y="4653127"/>
            <a:ext cx="1537600" cy="646331"/>
          </a:xfrm>
          <a:prstGeom prst="rect">
            <a:avLst/>
          </a:prstGeom>
          <a:noFill/>
        </p:spPr>
        <p:txBody>
          <a:bodyPr wrap="none" rtlCol="0">
            <a:spAutoFit/>
          </a:bodyPr>
          <a:lstStyle/>
          <a:p>
            <a:pPr algn="ctr"/>
            <a:r>
              <a:rPr lang="de-DE" dirty="0"/>
              <a:t>Charles Barbie</a:t>
            </a:r>
          </a:p>
          <a:p>
            <a:pPr algn="ctr"/>
            <a:r>
              <a:rPr lang="de-DE" dirty="0"/>
              <a:t>1767-1841</a:t>
            </a:r>
          </a:p>
        </p:txBody>
      </p:sp>
      <p:pic>
        <p:nvPicPr>
          <p:cNvPr id="7" name="Grafik 6">
            <a:extLst>
              <a:ext uri="{FF2B5EF4-FFF2-40B4-BE49-F238E27FC236}">
                <a16:creationId xmlns:a16="http://schemas.microsoft.com/office/drawing/2014/main" id="{CE9EE933-CAF6-4BF4-BC38-661FAFD967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000" y="595952"/>
            <a:ext cx="4214647" cy="5793329"/>
          </a:xfrm>
          <a:prstGeom prst="rect">
            <a:avLst/>
          </a:prstGeom>
        </p:spPr>
      </p:pic>
    </p:spTree>
    <p:extLst>
      <p:ext uri="{BB962C8B-B14F-4D97-AF65-F5344CB8AC3E}">
        <p14:creationId xmlns:p14="http://schemas.microsoft.com/office/powerpoint/2010/main" val="34444288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uppieren 4">
            <a:extLst>
              <a:ext uri="{FF2B5EF4-FFF2-40B4-BE49-F238E27FC236}">
                <a16:creationId xmlns:a16="http://schemas.microsoft.com/office/drawing/2014/main" id="{5AF5D85E-4B04-4D82-9892-C05C1F9849F3}"/>
              </a:ext>
            </a:extLst>
          </p:cNvPr>
          <p:cNvGrpSpPr/>
          <p:nvPr/>
        </p:nvGrpSpPr>
        <p:grpSpPr>
          <a:xfrm>
            <a:off x="1555846" y="518615"/>
            <a:ext cx="8952930" cy="5663821"/>
            <a:chOff x="3092670" y="518615"/>
            <a:chExt cx="6858000" cy="4694830"/>
          </a:xfrm>
        </p:grpSpPr>
        <p:pic>
          <p:nvPicPr>
            <p:cNvPr id="4" name="Grafik 3">
              <a:extLst>
                <a:ext uri="{FF2B5EF4-FFF2-40B4-BE49-F238E27FC236}">
                  <a16:creationId xmlns:a16="http://schemas.microsoft.com/office/drawing/2014/main" id="{F0FDDFE0-B0F4-4F26-98EB-545F9CFD3529}"/>
                </a:ext>
              </a:extLst>
            </p:cNvPr>
            <p:cNvPicPr>
              <a:picLocks noChangeAspect="1"/>
            </p:cNvPicPr>
            <p:nvPr/>
          </p:nvPicPr>
          <p:blipFill rotWithShape="1">
            <a:blip r:embed="rId3">
              <a:extLst>
                <a:ext uri="{28A0092B-C50C-407E-A947-70E740481C1C}">
                  <a14:useLocalDpi xmlns:a14="http://schemas.microsoft.com/office/drawing/2010/main" val="0"/>
                </a:ext>
              </a:extLst>
            </a:blip>
            <a:srcRect t="15608" b="15935"/>
            <a:stretch/>
          </p:blipFill>
          <p:spPr>
            <a:xfrm>
              <a:off x="3092670" y="518615"/>
              <a:ext cx="6858000" cy="4694830"/>
            </a:xfrm>
            <a:prstGeom prst="rect">
              <a:avLst/>
            </a:prstGeom>
          </p:spPr>
        </p:pic>
        <p:sp>
          <p:nvSpPr>
            <p:cNvPr id="3" name="Textfeld 2">
              <a:extLst>
                <a:ext uri="{FF2B5EF4-FFF2-40B4-BE49-F238E27FC236}">
                  <a16:creationId xmlns:a16="http://schemas.microsoft.com/office/drawing/2014/main" id="{44A65D3F-E862-4239-8FB1-3975525D8CF8}"/>
                </a:ext>
              </a:extLst>
            </p:cNvPr>
            <p:cNvSpPr txBox="1"/>
            <p:nvPr/>
          </p:nvSpPr>
          <p:spPr>
            <a:xfrm>
              <a:off x="4247952" y="4353582"/>
              <a:ext cx="1306833" cy="646331"/>
            </a:xfrm>
            <a:prstGeom prst="rect">
              <a:avLst/>
            </a:prstGeom>
            <a:noFill/>
          </p:spPr>
          <p:txBody>
            <a:bodyPr wrap="none" rtlCol="0">
              <a:spAutoFit/>
            </a:bodyPr>
            <a:lstStyle/>
            <a:p>
              <a:pPr algn="ctr"/>
              <a:r>
                <a:rPr lang="de-DE" dirty="0"/>
                <a:t>Louis Braille</a:t>
              </a:r>
            </a:p>
            <a:p>
              <a:pPr algn="ctr"/>
              <a:r>
                <a:rPr lang="de-DE" dirty="0"/>
                <a:t>1767-1841</a:t>
              </a:r>
            </a:p>
          </p:txBody>
        </p:sp>
      </p:grpSp>
    </p:spTree>
    <p:extLst>
      <p:ext uri="{BB962C8B-B14F-4D97-AF65-F5344CB8AC3E}">
        <p14:creationId xmlns:p14="http://schemas.microsoft.com/office/powerpoint/2010/main" val="199957814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9726DA1B-440A-441B-81DE-A1145EB2CD3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79928" y="337963"/>
            <a:ext cx="5609230" cy="5945783"/>
          </a:xfrm>
          <a:prstGeom prst="rect">
            <a:avLst/>
          </a:prstGeom>
        </p:spPr>
      </p:pic>
    </p:spTree>
    <p:extLst>
      <p:ext uri="{BB962C8B-B14F-4D97-AF65-F5344CB8AC3E}">
        <p14:creationId xmlns:p14="http://schemas.microsoft.com/office/powerpoint/2010/main" val="30675004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32BC26D8-82FB-445E-AA49-62A77D7C1E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CB44330D-EA18-4254-AA95-EB49948539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Grafik 2">
            <a:extLst>
              <a:ext uri="{FF2B5EF4-FFF2-40B4-BE49-F238E27FC236}">
                <a16:creationId xmlns:a16="http://schemas.microsoft.com/office/drawing/2014/main" id="{6D979566-43E3-444B-9ABF-CDE2AECE1B6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97380" y="643467"/>
            <a:ext cx="3997240" cy="5571066"/>
          </a:xfrm>
          <a:prstGeom prst="rect">
            <a:avLst/>
          </a:prstGeom>
        </p:spPr>
      </p:pic>
    </p:spTree>
    <p:extLst>
      <p:ext uri="{BB962C8B-B14F-4D97-AF65-F5344CB8AC3E}">
        <p14:creationId xmlns:p14="http://schemas.microsoft.com/office/powerpoint/2010/main" val="264553253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ttps://www.frankfurt-sightseeing.com/Sightseeing_Frankfurt_City_Map.png">
            <a:extLst>
              <a:ext uri="{FF2B5EF4-FFF2-40B4-BE49-F238E27FC236}">
                <a16:creationId xmlns:a16="http://schemas.microsoft.com/office/drawing/2014/main" id="{689CD786-B7BC-49CF-96BD-CAAFA73864F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5675" y="0"/>
            <a:ext cx="1028065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28B75459-3791-4137-8191-DAEB3A903B4F}"/>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27846062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a:extLst>
              <a:ext uri="{FF2B5EF4-FFF2-40B4-BE49-F238E27FC236}">
                <a16:creationId xmlns:a16="http://schemas.microsoft.com/office/drawing/2014/main" id="{266CF733-3A63-49D3-A2AC-44AE6B7A0D0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7857" y="240946"/>
            <a:ext cx="11102042" cy="208800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12A288A9-4E7B-4E85-B1E2-29D3D81928D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9276" y="2532601"/>
            <a:ext cx="11106447" cy="205200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a:extLst>
              <a:ext uri="{FF2B5EF4-FFF2-40B4-BE49-F238E27FC236}">
                <a16:creationId xmlns:a16="http://schemas.microsoft.com/office/drawing/2014/main" id="{A5A7B6F1-EE17-4929-9E61-C8BB6A8488A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9276" y="4791668"/>
            <a:ext cx="11049722" cy="2016000"/>
          </a:xfrm>
          <a:prstGeom prst="rect">
            <a:avLst/>
          </a:prstGeom>
          <a:noFill/>
          <a:extLst>
            <a:ext uri="{909E8E84-426E-40DD-AFC4-6F175D3DCCD1}">
              <a14:hiddenFill xmlns:a14="http://schemas.microsoft.com/office/drawing/2010/main">
                <a:solidFill>
                  <a:srgbClr val="FFFFFF"/>
                </a:solidFill>
              </a14:hiddenFill>
            </a:ext>
          </a:extLst>
        </p:spPr>
      </p:pic>
      <p:sp>
        <p:nvSpPr>
          <p:cNvPr id="2" name="Ellipse 1">
            <a:extLst>
              <a:ext uri="{FF2B5EF4-FFF2-40B4-BE49-F238E27FC236}">
                <a16:creationId xmlns:a16="http://schemas.microsoft.com/office/drawing/2014/main" id="{5B0F2276-D997-4026-A195-85DA89B12A71}"/>
              </a:ext>
            </a:extLst>
          </p:cNvPr>
          <p:cNvSpPr/>
          <p:nvPr/>
        </p:nvSpPr>
        <p:spPr>
          <a:xfrm>
            <a:off x="1023582" y="3374408"/>
            <a:ext cx="382138" cy="3104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Ellipse 5">
            <a:extLst>
              <a:ext uri="{FF2B5EF4-FFF2-40B4-BE49-F238E27FC236}">
                <a16:creationId xmlns:a16="http://schemas.microsoft.com/office/drawing/2014/main" id="{D2A8A7B9-5393-4832-9BF7-49E36BC0B697}"/>
              </a:ext>
            </a:extLst>
          </p:cNvPr>
          <p:cNvSpPr/>
          <p:nvPr/>
        </p:nvSpPr>
        <p:spPr>
          <a:xfrm>
            <a:off x="1353406" y="5614922"/>
            <a:ext cx="382138" cy="310487"/>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Tree>
    <p:extLst>
      <p:ext uri="{BB962C8B-B14F-4D97-AF65-F5344CB8AC3E}">
        <p14:creationId xmlns:p14="http://schemas.microsoft.com/office/powerpoint/2010/main" val="4272051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07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C24428A2-FD12-4431-8C25-97AC2A369B1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6165" y="23791"/>
            <a:ext cx="5707117" cy="6748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9108297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Jade erklärt, warum Chinesisch so kompliziert ist geschnitten">
            <a:hlinkClick r:id="" action="ppaction://media"/>
            <a:extLst>
              <a:ext uri="{FF2B5EF4-FFF2-40B4-BE49-F238E27FC236}">
                <a16:creationId xmlns:a16="http://schemas.microsoft.com/office/drawing/2014/main" id="{27CCAEBB-CB92-42BE-8966-843EC1B1DF5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19200" y="0"/>
            <a:ext cx="9753600" cy="6858000"/>
          </a:xfrm>
          <a:prstGeom prst="rect">
            <a:avLst/>
          </a:prstGeom>
        </p:spPr>
      </p:pic>
    </p:spTree>
    <p:extLst>
      <p:ext uri="{BB962C8B-B14F-4D97-AF65-F5344CB8AC3E}">
        <p14:creationId xmlns:p14="http://schemas.microsoft.com/office/powerpoint/2010/main" val="481231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20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AD7A8A8-7939-4FBA-ABC1-1A28A2E907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2972" y="378373"/>
            <a:ext cx="7373148" cy="1863542"/>
          </a:xfrm>
          <a:prstGeom prst="rect">
            <a:avLst/>
          </a:prstGeom>
        </p:spPr>
      </p:pic>
      <p:pic>
        <p:nvPicPr>
          <p:cNvPr id="5" name="Grafik 4">
            <a:extLst>
              <a:ext uri="{FF2B5EF4-FFF2-40B4-BE49-F238E27FC236}">
                <a16:creationId xmlns:a16="http://schemas.microsoft.com/office/drawing/2014/main" id="{C62DF6E9-2E41-4607-AEB1-EB9E276AAF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820369" y="2459189"/>
            <a:ext cx="7373148" cy="4152693"/>
          </a:xfrm>
          <a:prstGeom prst="rect">
            <a:avLst/>
          </a:prstGeom>
        </p:spPr>
      </p:pic>
    </p:spTree>
    <p:extLst>
      <p:ext uri="{BB962C8B-B14F-4D97-AF65-F5344CB8AC3E}">
        <p14:creationId xmlns:p14="http://schemas.microsoft.com/office/powerpoint/2010/main" val="173499546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C854EA77-CEC6-4DB3-8591-89FF2E765C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24125" y="1047750"/>
            <a:ext cx="7143750" cy="4762500"/>
          </a:xfrm>
          <a:prstGeom prst="rect">
            <a:avLst/>
          </a:prstGeom>
        </p:spPr>
      </p:pic>
      <p:pic>
        <p:nvPicPr>
          <p:cNvPr id="4" name="Grafik 3">
            <a:extLst>
              <a:ext uri="{FF2B5EF4-FFF2-40B4-BE49-F238E27FC236}">
                <a16:creationId xmlns:a16="http://schemas.microsoft.com/office/drawing/2014/main" id="{5B6B4E39-892F-4497-B019-144A1A7887A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651000" y="654050"/>
            <a:ext cx="8890000" cy="5549900"/>
          </a:xfrm>
          <a:prstGeom prst="rect">
            <a:avLst/>
          </a:prstGeom>
        </p:spPr>
      </p:pic>
    </p:spTree>
    <p:extLst>
      <p:ext uri="{BB962C8B-B14F-4D97-AF65-F5344CB8AC3E}">
        <p14:creationId xmlns:p14="http://schemas.microsoft.com/office/powerpoint/2010/main" val="2320949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data:image/jpeg;base64,/9j/4AAQSkZJRgABAQAAAQABAAD/2wCEAAkGBxMTEhUTEhMWFRUXGBgaGBgXGBcXGBgYGhgXFxcXFRgYHyggGholHRcVITEhJSkrLi4uFx8zODMtNygtLisBCgoKDg0OGhAQGyslHyUuLS0tLS0tLS0tLS0tLS0tLS0tLS0tLS0tLS0tLS0tLS0tLS0tLS0tLS0tLS0tLSs3Lf/AABEIAMIBBAMBIgACEQEDEQH/xAAcAAABBQEBAQAAAAAAAAAAAAAFAAIDBAYBBwj/xABEEAABAgMFBAkBBAkDAwUAAAABAAIDESEEBTFBURJhcYEGEyIykaGxwfDRQlJi4QcUIzNygpLS8RWishZTwjREVGPi/8QAGQEAAwEBAQAAAAAAAAAAAAAAAQIDAAQF/8QAKxEAAgIBAwIFBAIDAAAAAAAAAAECEQMSITEEQRMiUWFxFCMykUKBBaHx/9oADAMBAAIRAxEAPwDy686w2nQofa+6r8TtQDuqqMSrEc+0ky3QO8U4BSwunC5IPY+8QilzPmwhC4dIpG9Xs4I/yRViUceK1V5dqzE7gfRZa0DtFaiGdqyfyLjy7ST9zrhwBrUZwmFVZ9oKy6sEbiqxxbyXsv1+Dlhw18li7++eBXbP+7ifM02xGUXxUlmwiDitHgWXL/opHAcUZtffYfwBBz3eaLWg1hfwe64uqO3pHWeH9h+4z2PFO6P93+Z3/IqPo+ey4bynXF9ofjd6qa4I9SqzS+TOxzK2P/jUt8u/bO4N9FBeNLY/+Mey011XVDj2mIIgJk1kvNaSuNGg9Mr9jNMiya47lXtUfbjtdvYPRbDpjckGBZ9qG2RJksPC/eN3Ob6oxjWNlZPXJUXOk/788Ap7FaTCaxo+0ZngrFuhtMYxMcJA4YKC0PkZjOoUotRjudsehk/NJ0g1dd9RYMVsUMJhmYNMRuXo1h6QQ3N2gageC81urpKIHZiw+sZkKTaTxyRToBeXW2twcJNiB0hkKzCWl2Eljak4pcBm3X5tTEqzUbLzMpBaC3XBDqZLP2iyBhkFOVi2mWbI7aMyo+mjgyy7ZEw0ict9E+yQy01RK32EWizvhH7TfPJKgSZnejN7WL9WcXmoBJnOizHR6WxEcMC5xHDJDrTZHWeHEhRBJ5IpqNRqEfuGzMFkm6cyCV2xarY5ZJ9wHZ3SgxHaud6qfoHCnHcSMGqF7QLNxn5lWOidrLTFeGE9kD1UlzZSXCRobEB1rihF/v7b9zQPNEbiil204iVcEKv9w2XmVS4CfBTxvzNnRg2YHs7eykjd2WRnVNLmgkiaSrFqjsWWKRFcwBgS4zQt0MbDtQVNZLdAhT2S6u5NFss/antV9UuSWpHmdP8Abk74ZJ0edRwVLu2iuqsWa3QGT2Q5NjWuzOdtFrppvE24JeHu2Ub2ZKK7RH7mO1Z5biEP/WLNsmbCcBv8UTuGKwtIYCADgd6hllfYpBUCW7Js8h3hOfiqz4jZwiMpbXitNYYkMQ7Q7qpdWATvnNCjfUE4wfRd31K0rZkVipvcggRWC07X2SdNdyksjmgx2nOcjLipP9ahTn1NeS62/ocyRBqeCC6lLsw+E33BjLQBBcyVS4EHgid4S/Yy+57hL/XIeAgjyViy3q14eeqHYbMBQy5dXYtiXhzUvQu9HnVcN/spLkd24g0eUHb0klUQ68Vz/qdwwhgc/wAkFN+guaKnNy9Sre//AKt/8Q9Aj1it7oVqEjJr2tmZYSmg/wD1I6c+rbP5uVqx3haYzg2HAmTuMuZwWc5VwKoKwn0tt7omzDDttuNBWcxIJ8XonEhwzGABmJ7P2gJLRXPdXVAPjbJfoBQfVXbTbC6iVZpJHXh+3JSSPMYsSdCoSdrZGk0X6U3d1bw8d1/rmg9jPe3JLcmep4viNe5XjjactB0UjCFaITsAHCfOnuhFmZMknerFizKfH+SDixJ3fez3a1uEuSAmzbTp6ITdHSpsQMZFOy4CUzg7mtbBgBsEuxmKItNcnk5McscqaMzFcS8yyROwRFVawMBJMprN3x0kaybIRBdrkFOgwxym6Q/9IEWG/ZaAC6c55gZoHYbU10J0LA4NOUkNixXPJLjMnElNNFaGyPRXSRePTL9hKJcbzCDARgKqrZ+j0ZjHBsQDa00VaK+bZBxHAyVGJBiZPceZSO7o48vRzi/LubO5LIYUPZcZnVVLZcwfOcSUzNTXJMWYTnOWayNpe6ZqcTmpxbTIR1I0zblAAHXmm8JLH7R1PmkqXIbXL1DTejjZT2iRyQa3WUw3Fq2VyPL4TXGW9C7zu98WN+zY58hWQMsVRppHPCOqWky5C4t1Yv0dWyPIiGIY1cR6LT3X+h1graI5duYJDxqkUg5IaXSdnj61HRCyxHbQaxxmRKhXs92dA7BB7sEOOrqnzRhtjYwSYxrRuACEqaoRbHlD+jtoEKMOpd+0bISFaTy5rCRrjjQ3SiQntGpaZeK+kGzGaUeG1wk5oOtJpE6VDXufN7bCnix7l7dePRGyRZnZ2Tq2nksjfXQOI0Ts8QO0a4SPikeoopIwH6puXCzZ2pZiRVu8bLaYJHWM2cd48RRVY8GIGhxxOSyUhtSK3Uq3d1wRIvaDHFu4YrZ/o06Im0uMaOOw0yDdTvXscG6oMIAuADRgNVWNoDo8buPoVEIDokPq2ZUm48SVr4NhbBbJrJb81qrdbGnQaLNXnEJpghOTYy3KZglya+zgBdskQtKfb4okUiNwY7ps4dRPMOElh7OaTRvpnbDEiNhjutx4qlCgN6s60lwT1sdPTwlKXwMsMWbSOKsWQdnmqUMbJmr9jMxLRPjdtHf07bpPlEodOe5W2X3aGN2Gxnhuk5+qpPGzE3EJrxN0slRt1T9TonFSVSQ602yLE78R7txPso2w5SXQ0l+yBMkUCda+yJYHBTSpN+gsYximyJ8WsgmkVknQYJGOKa4dqeSWV1bA7q2Oa0KVkznJRgZnDILj4hO4Jk6DwX7PbnNaWUIPkgsVtTPFXoUsJV1UdtZgeS0oqUdRzZ+ni4ua5BhMkk9zKpJEebR9EWLolYYIlDgNlvLnepRSz2eGzuMa3gArJhiVE17RWtAcvdNZxjzE1XHSFRioJVwp8ku5CZqhZicxBUaFR7RKjM6Tp8yTmkk6zl8JQswx4FZeSjaKikvpqrBxlpuxTNgimvzwQCVnDE6qvGZqMvdXYjZct01A5tQd3OuC1BQPtNhY4Se0EaEeqEReiUJwPVjYOWY8EftdqZD7zq6Cp3oPaL3c87DBIEyDR3itwUjBsKXDFbZIDIAIfF0bmdVNeL3Nb1kd1cmBChYxZ3te47UUYBpown1NUH6QW07M3OnEJoMTPcm1eo6iuxpepc5givEtBos3arWS4zwOC09420tgMY4ARCxu0NDKqyN8RAxo1KWRl7krXEId0gfEEMuYJyx3b1bsDC4TnpRXLxiCFCJOJoBvSp07G4Z5JaqkTxqiFlgNMGIZVABmi9/3SyJDMaFRzavaMCMyN6ztnjnZc3IhPKWqVnpYZqV0VC5SsjFqmslgfFfsMHE5Aalbfo/0JbEIAYYhzcaNCS6exGebw3vyZCPMt2miglM6FStjTIoDSQXu92dGLPAh7AhMM8eyJT3BctNx2Z2MCGf5AulZN7oy/wAmr/E8KiWdzYuzg4HH6FVnNMWLszrPE+5XsV4dDbI+ZEPZOrCR5YLG3r0BiQ5us7usH3XUdyIoUrlF7Fo9dintx8mStJlQmuCjJmZ4aD3SjQHBzhEa5rhkQQZ811rKVK28mdaer4GF1aVK51epUhYFE5gSyi1yBonhQjKcqTxy8VHbTgESuq3bHYeNuGcWnLe3ehl4kF52J7IwnjzVJbYyWedYmUXLqjc5Jcx5dn1QKGe4ClZ5z4pjGyBpjxnyT3GdJV+SXdmlan2zE1U4BkqDzG/LBcEIChrKvzgnCGTIASrxpXBOazMCh0x81jERb68gnBkqSxnJSbOBphLik7UY4fPJajELW8+a7s+ieTySJwlohQSGLCpjxVW0Q3iHEazvOkBP20V8tNR88E10OeeMjP2WoaMqZ59a7HaQe1DIGtD6IzYILLNDD3Q/2ru6XGZEx4ArTWRknTcJjjnksrfcaI57ttjhI07Jl44JaS3bOqM3Pko3heOyDm8+S70SsNmjx2mIHviw5xCSR1dJSGzniExttAbsmBDJzc6ZJPsjdwA9TEiiHDYT2RsjZ7IxmeOW5LHeRm9qRVvYCJGc7TNefRrYY1qiGuw0hjRwxIWpvW0vhw4plI4DngVl+i12nadMnEuwmSs3vQUkkzWQCGgnBoHksDfXSJ0WLXaawHsjDPEr0OFCD2FskFvS5GkEFqWTNGST3A1gtUiCDQ0OiJdIugbaRLPFYC4TLa7JzBbLBA/1ItGw0ycDSeBHsVoeh902u0R2wphsNtXkEuk3OWQJQhPsPaj5ky30F6HvcSx0hIziu9Gt5fVerWaxsgt2IbQ1o0z3nUqew3dDgN2IbdkZnEk6k5lKMfnp7K6jRwzm5OyrFKqRT8+cFaeJ/PDyHmqcU5bvb81mKVohyzkVVlvmrEcGYllP1zUEpSl8w+qQJQvW44FpAEVgJGBwPiMlXiXNAht7MJkuAKMMTyKLJsopySqzGWy6YD8YbeQl6ILa+hrTMw3lp0NQt7HuwEktodMkMjgtMiJFMpMrDNNcM8xtVidBdsPEjloRuVOAQSWyI1KJ/pAvDajw4cOpaJmWpwCLWK7mmzAxCNqVWq2rVGmW6jqvExKL5RnGXYDUPnySRaDY2NEgaJJNjg3PeamksN9ePou7EqF1Sc8dBIBSwYYYO7IVqAangnxWb8ifb5xKwpA51KVFRSR9FwywNT8+qdEZhhlI4DloVzbE8tcJy3rGOOYcMJS4j80i0TPlwTHO1oZSphj88V0unOVeFB4oGEcaeOXAHVcblJd2pyznmMK8V1uR3+eCwRB3rwFMfgXAKAHySM/85JFlPmWHtRYwnfT4V1xyOvJNJwA3/PzTGH5vwQZirHuqE+uwJ8Jb8k232F3UNhwqSJpOWJmaq31spphfTzPJAeM2jG33dEdzQOrwqTjPTBDbmZGg7TXQiAT3pT8xVb6LGOss96p2l86yFRjL65qb2doqsjb3QLhQ5AmRE1VtrwBVFntWcvl8lJyNywK673x4rYcITe4yG7U8AF7TcFyMskEQ2VP2nHFx37tEE/RzcHVQzaYg/aRB2Z/Zh5HcT9FrYpVsUK8zJTlexDE+fRU4rqfOE/GfgrEV/wA50VWK6U5aemHirEyGMdN/nRU4hnPifWStRDkdZa4e01UcZSPDHMpGErRN9faqgINN4p5qaKDPxx4nyUXnpuqlCdHz5zCeCo2CvCnzwCf/AI+fM1gjgobXY2xGkHHI6KYJyxjwXpXZo9ltTw4SLzMPlMOG4n0VWBbY7js7dThRe537csK1QzDitn912bTqCvJb66NRrJEm6sPJ4036FPGmLNyrYBRbZaGkgvqNySNm4mvk/rRUTxSVPDRPW+59ERbWBhjL/CpPt/weu5ebWDpjHb+9lFbqOy7kcDzWpuq/rNFkA/Ycfsvk08sjyKgsqkXljaDLYodWeJpPXdPBSB4J1AOOMpYc10tBEsRiPgXS0kznyy/M8U4gyFVxDZ7ye1xmJ0Ujm1M+1hoBz+Fd7XEyrpP3O6gUtkg6tA0HuZLUYbDfMkgGW8SGGOqkEJzgCTOs6iUuE8PlVZ6uWJrpQfAoY0T7IAl5S0ARARnQeIPnvUcRxywnWfzXgmOj8PbHKclXLpz2iJYgVQbDRY2xmQojFGWZKqRYwykkYgIFRnStN5kkchkiaLFHD56KtFjznMnx03JmzPOXGfyS61ufzHLckchkjjgTWZxJHLA/kuBmtflOalOPyp1J0THOUpSHSGxMENu27BarYxkpw2duJpsg0HMyHCaV623Zaa1W16H3T1FnBcP2kSTohzBODeU/VbFFykGb0oNPMuHoqzzX5yU0Vw+cK/N6qR3cBOg4mvou05iKIZT+bh9VVLvp4Y+c1K+JOuvllL5qqscymRiAOBJwnvS2EjjGhnkJjmQFDFFTxlupXLlVTRBXLvBu/UjjgZKuauPEkTyogzFeMMBI90y4k48FE7PcSPdOiuJBlPunDnh9Vxrc9XeNDTjh4JQnH4mUqEHhg5SbOWn1/IeKihtp4YnlP5onnDT5lvJCxhwTguN8vn5Jyxjs1FHgNe0tcA4HEHBSJImMbaugcEuJhuLGn7IkQDnKaS2SSwmiJ44yIJ6HOfuDkpCP8HDxx9eC7EkZBw4Tr/S7HwXBDI7pnud7O/wVw/B6AUu+97RB/dRXSH2TVvhpyC0Vg/SA4GUaCHfiYdn/AGmfssNUGQodDTwMpHw5qUWidHjxp4Go8ynWSUe4rgnyj06xdPbI4yc2IwauAI/2knyWhsl/WWJ+7jw3H+IT8DVeIRWZg+I2vMYJjdo4ta4atd9ajxVF1Eu4ngxZ7zGijEZ1mM1Rixl5HYrwjQv3UV8P8Lqt+eKP2Tpq9sm2ln87cPonWdMR4GuDZxH4TrLPOfsojF2SRXlw35KjZ7c2KJscCPPwVgTONaSWchaOjIjGWEpyGC60YDLlz5JzW+9NaTT5S+eiSw0N2K7vVKf5+wG5OKjc5K2Mkde759FStNokJp8aKgF7WvIVJoAMzkFNjpBnojdn63aOsf8AuoJBI+86uy3kQCeWq9Me5C+i11fq1mZDPeq55/E6p8KDkiEU/NF3YoaYnPOVshimfv8AOMlUjE4bsd+vqpojgTvlOXpVU3ukJnJs6D7RqZbk7EGxSKZT9lC817WBMwNAPdPecaYAeJr4KOJjwAnXDikCVwJkTGJcTulOU9SZDxChxlTAO4kVqrEQyJGMh6qAmWppjhX6IBK9pNW0+xkaTp5KJxIBnjMHLUJzocjUCctZ/mlHd2iQCM60kgYbCw3V44p7XjI8OMg4LgdXeSPPinNdSfA8hMGvggEcJa/PhHgu7W/Gg5Tn7rmMqf4wM00OJwG6ulfz8UQEjTn83JErk+WJ9k7isY4AUkpJImPIoZaKCTQcsWHxwPyqUSBodncat5HLyXA0HDnL3EvULrZ5Hwl6YeBXCdYzrnASeybdw2m/kntaCJsdTRxmORXOtkat5tmCOI/ylsA1aQSf5SeBFDwWDZ1gLTKRG7X+HI8vBOIY7ESP3m08fzkusiUkRMZgio4j3FN666EHVbM/8h/cNxS0GxkVr2VPabqMRxH+FJAjAikiNMeUs/VNgxi2hwOGh4Tw/hKUayh3ahnZdpkd0tVjE1n24Z27O7ZP3Z9k/wAOnBa/o/0kZF7ETsRBrQH6eixEGNMkHsuGIOHP6+KnewPz2XjB2Y3O1CKk0ZpPZnqiYfkt+qy/RbpESeoj0eKAnPQb+K00VVUk0RcaOF6qx4q5FjIfaI6VsKQy3WmQV39H90/rFoMd4nDg93R0Q4eArxLVmrU90R7YbKue4NaNSTIL0O0X3ZrpszIEw+IBMgUm41c5xyBPstjcU7lwgtSl5Yrc2TiqFqtsJnfiMb/E4D1XiN+fpLtEdxbDcQNGdkcziUHh2W2RhtuOy0/aJAH9TzXkrPqXey/Y30dK5yo9xi9ILL/8iF/WFF/rNmOEeH/WF4obqaO/axPRu270AC62xwh/7iL/AEO9yl+ol6L9geCHZv8AR7Y20sd3XtdwcD6Ljl43DhNHdtTx/Ew+01ds9stTP3dpa7dtOb/yWWf2/wBiPCuzPUXjHfjvUD3GZM5TEpBYOH0utkP97D2hrIOHiJIjYum8GJR4LT4+Rqn8WLEeKSNM4idScKU9VCQZic8DzpTkooNshxBNjg7hj4J5dUE5J7QlEs85TJlPiMOCUQ1G/aGuInwyxUTBSW6XFSuJprp4LGo4TMTyIlrTCqkETXCYlvOHquDhrKUq56pOIn6cxTzRMJrhKQFNJYD56J49fnFRwidJcxia+RonY5Vp9cfmCwBwPyiSbtDNJEx43FL2H748+TvnFSWe1MfgTtaGjvHPzWjt/RUAE2Z2x/8AW+ZYeBqW+ayl52TZdsxmOhOyJ7pP4HChVcnSp8AhmL3GvH2P0kuBmMubTj+flxVKAIjQZnbHn9DzU9ntjH4GujqS4HFvAzXBPFKJ1RmmTl2s3Acnt+o40KkDJibSOOAP9rt2HBJuhnu+9yyI4eCaQW9ocyBSX4x7hTGHhwdMOocDMY7nD3TCCw6jxIH/AJN34qVzWxBOoI5kf3NUbYpb2YmGThhPUHI7kGg2Piw2xQCDJw7rvrqFDDiGcnUc3HSX9vpwT3wi0zbnkKB3DR25PIEUCRk9uBzB0KAbHPh7YAFHDuHQ/dO4/MQtZ0avvrmGHEpFZQjUarGQYsphwlKjh93/APB1yUlrc9pEeF+8h1I++wYz368jmmjyBq9ja2iLIlCrbaV2HeTY8FsZmBxGbTmCg9ujrTdCJFuxXw2yh9pNYsi2EPuk96JxGA56LDW22RrXGkSXOecN+pR62WEPhuiEnsg0NKNlKXEkHgEFumgkO9EFdzMmj+Igz3Aap8cUlbOuMoxhtyG7E2HZxKGA9+cQ1E/wNNCPxHkM0y23jXaivrvMz4Kjf73QWsaD23kzIyaKU46obAsBNXTJOaVwTVyYuz3YQffTPshx5S9U3/VicGf7voExlhAyT/1MJPtrsa4ibexzYD/Mf7U+FfTDi1zeEimPsQ0UT7FTBH7b7G8oXs15t+zFkdD2T5ymrUSK1/72GHb8DxBCzDrKRI6KFsV7O45zdROY8MEygv4s2hPg1kOzyM4EUtP3Xegdiitj6VRoMm2hk2/ey/qA9ViYN9kfvGA720P0RaxXu11GvBn9l9J7q0K3mj2/QkoPuj0y7L0hRhNjhPQ4/miQ85FeUNazamwmC/8A2E8MuS0d19KIkKTbS2bcnivmqRzLuc8sXobQU5AHHPApPbWR37sKhRWW0siN2mODgdPdSRjQkDTD2V0yLQgTnI1J8ay8Z+KQeJmon4AcJY6c017qy3y8Z1XAJzG7/NdUQEoc6QkT5e6SbEqaCfIpImBJcT+SbarM17dmKwPaaScAR5+qjcdPdNDpUM16RygC8OiewC6zPp/23mY4MccOc+Sx9osYc8iI10GIMu6eRFHBeotI+yTPRMt9iY9uxGYHtOE8uEqg8EkoJjKbR5q2NEhkNcNttKyqOI9wiNmtgOB5E+jj6FGLR0Zcx5dBdtNlPq34/wArvqhEaztc4t2S12hm08tVxZOnR0wyjjBmSYfZcMWmg8MvROhxg6bXDZOYPz5uVO0F8KQILx4EbxhLkpYVqZEoTM6Gjh85c1ySxuJ0KSZOAWUkS0/ZNT/KfbFciwtrtw3VyOR/C/foV2ZA1G+njpx8goJO2mvhmW0ZODhRwwqNfxZqaVjD2RxFnISjMo5p+0M2nUb127XklzRgBNs8QO6WOO7DgVL+rtZE2iJgyrocBM4yqpYzerf1re6aPHvxTUG0PuCzNhh4E+0TtDfXwkqtr7MQA6j1Vx/ZcHN7rvgKrX1gIgyNUuSNqxb3Jr4fOFGA+7EA/qp6IT0cs8tuIJbQEm7p0Z5AKxarRODE1l/4tPumwYvUwCRjiN5AAYPEs81ZUxr2oHXh+3tbiO6yTBLDs4+aJNs0gorss7YTBtd41liSeCsvjuODQ0ak18Fx5Xql7Dv0RH1Kc2ApNt4xiAcA0ey620u/7k/6folUEhWmM6hcNnCtNtJzkf5f7ZJwtDTi0ciR5FUqIm4OfY1Uj2I6LQAMOZHEe4XTZ5ikiNxmmUPRm1NGPi2JU4sIgmYmtlHsQO5C7VYSMkylKPJWOUDWa8ns7Pfbo72OSO3feQcP2ZmJVhuqZbtQg8axCaouYWnszpUHMJ6jPjko1GfBurvtbmHagP2HZsJoeGnArXXT0mZEOxFHVxN+B+i8rsN6bVHmTsnZO3OGR3o4y0TGy8TllORG9p+BInLGyM8fqeqz0+u8JgMg4nMzypqsFdt9RYPdd1kMYtPebxGI4ii1V2X5CjYHZdofY5q8Mqlzsc0sbXAXD5U00SURhjMJKpMGwYodMGcyuxbPMTwO/FP6wNJGO8e6fCtIAOBJ11XpnIDpbOoTha3ceKvvbhv1VSPDAMpZLBGRLQHUlLzTbRdTYg7YwrUSI4FPhwgcvonttAaMzzotVmM/H6OvEzDPWN+67HgDmgkW7YZfJzSHDI0IW2dbDKQVOOxsQSc2Z1wI4EYKUsaZSM2Ye0Wl0Kcu00ZYnkVJYbxhxKNMj9w0cN7NUXt1wmX7I7Q+6TXkVk7bZJuc1zdktwmCDxBXLLpk/Yq+o0rc1DIkxI1367tx3JQnbPZxbl9PogdlvHYaREM5YONZ7na7ipo3SOztMi4upkCRP7s9d6g8Uk6LQzRkrQUhdkFhq3Ldu+ifAs74jIgDC5rW9ogTloZfM1kIvS98iGw2g5EmdMpjgh0bpLaXBwEQta6Uwzsik9OJRWFvkWeTbymptUSGxjg92zMDEEV7IpPHBQxLdCMgIgdXAGefZHi5v9Kx8O8IooHuloTMeBorDbdCI7cAF2rXFgPEBP4KAssjeQ7I77R2da15uNTyCmaxrcKnWcvPFZCNe0QNaGtYZASAa50hLNxxKJXTe+20bQ2DOVCZGnkoS6eUVsNDMpchOPZQ4k9muihN2jRWRadSBptYHg4UUvZzbL5qFy6DoUgebuIwmOEwudXFbg4njUeaJgDJzhzmPNSbLvwu8itTNqYIba3DvM5tp5FWrPawascJ6d13grLwz7QLeP1Crxbta6ra7wtT/wCBtMuNt+Tx7HxU4DH908igjoUVme0NDVNZbQMQWHxHhiEYzfAHBPgIWu7QcpFBbXd8pzHNHLNedKyc3UVl7jmrvVsiNm0z3Zp6T4FuUTAWiwymRXl6qSw3gWSZEmW5H7TeGo3LS266sZIFaLLszEk2vtIvHIpKmF4MWciD/C5px/h/tKeXg1mGH7w7hP424sO9ZuyR3wjKRc04t9xod6PWW1NeNoE7z9pu54zG9JKNfAJRrcMwekVqhjYqZYGRdTcQDMLqGs6wd2ZH4HSHgcOCS2p+4leyPQWCg4Ko9JJe+eQW4fdTWGYrWv1SSRMRxsXcVFHwK4ksYrg1HzJOdgfmSSSATkEqK3w2mE+YB7LsRPJJJB8G7Hl9v7g4IVbh2W8AkkoyJ4eSkuJJKZ1iVy52gx4QImNttDxSSRXIsvxZ6pbsHcJcptosLbh2v5ykkrZDjwdgrc/ee3LZBllPWWqmupx6xzZ00yzyXEl5WXk9fHwEYg7Uk1prySSUO44TxYJ1QSOZPEqcKJJJcv5IIYOAQm8WjRJJNkDDkBxjJwIoZ5URyzOIiCRl2QeeqSSZcFJ8GhtGAQO9GiWCSSbJwc0eTP2gVHFVLsMorZUrlxXUkYfgda/EPRx2jxSSSXMIf//Z">
            <a:extLst>
              <a:ext uri="{FF2B5EF4-FFF2-40B4-BE49-F238E27FC236}">
                <a16:creationId xmlns:a16="http://schemas.microsoft.com/office/drawing/2014/main" id="{5F541020-7803-4C54-8A99-1B61A3FFF27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58337" y="1087820"/>
            <a:ext cx="5775760" cy="4309605"/>
          </a:xfrm>
          <a:prstGeom prst="rect">
            <a:avLst/>
          </a:prstGeom>
          <a:noFill/>
          <a:extLst>
            <a:ext uri="{909E8E84-426E-40DD-AFC4-6F175D3DCCD1}">
              <a14:hiddenFill xmlns:a14="http://schemas.microsoft.com/office/drawing/2010/main">
                <a:solidFill>
                  <a:srgbClr val="FFFFFF"/>
                </a:solidFill>
              </a14:hiddenFill>
            </a:ext>
          </a:extLst>
        </p:spPr>
      </p:pic>
      <p:pic>
        <p:nvPicPr>
          <p:cNvPr id="5" name="Grafik 4">
            <a:extLst>
              <a:ext uri="{FF2B5EF4-FFF2-40B4-BE49-F238E27FC236}">
                <a16:creationId xmlns:a16="http://schemas.microsoft.com/office/drawing/2014/main" id="{9F490B85-9FA4-46F1-A86B-91B729355E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4303" y="920800"/>
            <a:ext cx="8655780" cy="4549833"/>
          </a:xfrm>
          <a:prstGeom prst="rect">
            <a:avLst/>
          </a:prstGeom>
        </p:spPr>
      </p:pic>
      <p:pic>
        <p:nvPicPr>
          <p:cNvPr id="3" name="Grafik 2">
            <a:extLst>
              <a:ext uri="{FF2B5EF4-FFF2-40B4-BE49-F238E27FC236}">
                <a16:creationId xmlns:a16="http://schemas.microsoft.com/office/drawing/2014/main" id="{CB328632-690E-4FA0-A716-BF1D565E813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22808" y="0"/>
            <a:ext cx="4746383" cy="6858000"/>
          </a:xfrm>
          <a:prstGeom prst="rect">
            <a:avLst/>
          </a:prstGeom>
        </p:spPr>
      </p:pic>
    </p:spTree>
    <p:extLst>
      <p:ext uri="{BB962C8B-B14F-4D97-AF65-F5344CB8AC3E}">
        <p14:creationId xmlns:p14="http://schemas.microsoft.com/office/powerpoint/2010/main" val="9064959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06FF53B7-F9B3-452C-9576-578FF6FB2A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52" y="331076"/>
            <a:ext cx="5426841" cy="3052598"/>
          </a:xfrm>
          <a:prstGeom prst="rect">
            <a:avLst/>
          </a:prstGeom>
        </p:spPr>
      </p:pic>
      <p:pic>
        <p:nvPicPr>
          <p:cNvPr id="7" name="Grafik 6">
            <a:extLst>
              <a:ext uri="{FF2B5EF4-FFF2-40B4-BE49-F238E27FC236}">
                <a16:creationId xmlns:a16="http://schemas.microsoft.com/office/drawing/2014/main" id="{02ED86D9-A54A-4F5E-A86F-97665D5A4FF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20885" y="895678"/>
            <a:ext cx="5371115" cy="3577709"/>
          </a:xfrm>
          <a:prstGeom prst="rect">
            <a:avLst/>
          </a:prstGeom>
        </p:spPr>
      </p:pic>
      <p:pic>
        <p:nvPicPr>
          <p:cNvPr id="5" name="Grafik 4">
            <a:extLst>
              <a:ext uri="{FF2B5EF4-FFF2-40B4-BE49-F238E27FC236}">
                <a16:creationId xmlns:a16="http://schemas.microsoft.com/office/drawing/2014/main" id="{3747F728-C785-4707-A675-7BF60E65DE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08235" y="3652555"/>
            <a:ext cx="5748738" cy="2874369"/>
          </a:xfrm>
          <a:prstGeom prst="rect">
            <a:avLst/>
          </a:prstGeom>
        </p:spPr>
      </p:pic>
    </p:spTree>
    <p:extLst>
      <p:ext uri="{BB962C8B-B14F-4D97-AF65-F5344CB8AC3E}">
        <p14:creationId xmlns:p14="http://schemas.microsoft.com/office/powerpoint/2010/main" val="22194523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feld 1"/>
          <p:cNvSpPr txBox="1"/>
          <p:nvPr/>
        </p:nvSpPr>
        <p:spPr>
          <a:xfrm>
            <a:off x="4670308" y="1988843"/>
            <a:ext cx="2901756" cy="646331"/>
          </a:xfrm>
          <a:prstGeom prst="rect">
            <a:avLst/>
          </a:prstGeom>
          <a:noFill/>
        </p:spPr>
        <p:txBody>
          <a:bodyPr wrap="none" rtlCol="0">
            <a:spAutoFit/>
          </a:bodyPr>
          <a:lstStyle/>
          <a:p>
            <a:r>
              <a:rPr lang="de-DE" sz="3600" b="1" i="1" dirty="0">
                <a:latin typeface="Comic Sans MS" pitchFamily="66" charset="0"/>
              </a:rPr>
              <a:t>Vielen Dank!</a:t>
            </a:r>
          </a:p>
        </p:txBody>
      </p:sp>
      <p:sp>
        <p:nvSpPr>
          <p:cNvPr id="15" name="Textfeld 14"/>
          <p:cNvSpPr txBox="1"/>
          <p:nvPr/>
        </p:nvSpPr>
        <p:spPr>
          <a:xfrm>
            <a:off x="4154216" y="3140971"/>
            <a:ext cx="3886000" cy="2554545"/>
          </a:xfrm>
          <a:prstGeom prst="rect">
            <a:avLst/>
          </a:prstGeom>
          <a:noFill/>
        </p:spPr>
        <p:txBody>
          <a:bodyPr wrap="none" rtlCol="0">
            <a:spAutoFit/>
          </a:bodyPr>
          <a:lstStyle/>
          <a:p>
            <a:r>
              <a:rPr lang="de-DE" sz="3200" i="1" dirty="0" err="1">
                <a:latin typeface="Comic Sans MS" pitchFamily="66" charset="0"/>
              </a:rPr>
              <a:t>Slides</a:t>
            </a:r>
            <a:r>
              <a:rPr lang="de-DE" sz="3200" i="1" dirty="0">
                <a:latin typeface="Comic Sans MS" pitchFamily="66" charset="0"/>
              </a:rPr>
              <a:t>: www.cole.de</a:t>
            </a:r>
          </a:p>
          <a:p>
            <a:r>
              <a:rPr lang="de-DE" sz="3200" i="1" dirty="0">
                <a:latin typeface="Comic Sans MS" pitchFamily="66" charset="0"/>
              </a:rPr>
              <a:t>Mail: </a:t>
            </a:r>
            <a:r>
              <a:rPr lang="de-DE" sz="3200" i="1" dirty="0">
                <a:latin typeface="Comic Sans MS" pitchFamily="66" charset="0"/>
                <a:hlinkClick r:id="rId3"/>
              </a:rPr>
              <a:t>tim@cole.de</a:t>
            </a:r>
            <a:endParaRPr lang="de-DE" sz="3200" i="1" dirty="0">
              <a:latin typeface="Comic Sans MS" pitchFamily="66" charset="0"/>
            </a:endParaRPr>
          </a:p>
          <a:p>
            <a:r>
              <a:rPr lang="de-DE" sz="3200" i="1" dirty="0">
                <a:latin typeface="Comic Sans MS" pitchFamily="66" charset="0"/>
              </a:rPr>
              <a:t>      tc1066</a:t>
            </a:r>
          </a:p>
          <a:p>
            <a:r>
              <a:rPr lang="de-DE" sz="3200" i="1" dirty="0">
                <a:latin typeface="Comic Sans MS" pitchFamily="66" charset="0"/>
              </a:rPr>
              <a:t>      @TCole1066</a:t>
            </a:r>
          </a:p>
          <a:p>
            <a:r>
              <a:rPr lang="de-DE" sz="3200" i="1" dirty="0">
                <a:latin typeface="Comic Sans MS" pitchFamily="66" charset="0"/>
              </a:rPr>
              <a:t>      </a:t>
            </a:r>
            <a:r>
              <a:rPr lang="de-DE" sz="3200" i="1" dirty="0" err="1">
                <a:latin typeface="Comic Sans MS" pitchFamily="66" charset="0"/>
              </a:rPr>
              <a:t>SuperTimCole</a:t>
            </a:r>
            <a:endParaRPr lang="de-DE" sz="3200" i="1" dirty="0">
              <a:latin typeface="Comic Sans MS" pitchFamily="66" charset="0"/>
            </a:endParaRPr>
          </a:p>
        </p:txBody>
      </p:sp>
      <p:pic>
        <p:nvPicPr>
          <p:cNvPr id="16" name="Picture 14" descr="https://www.facebook.com/images/fb_icon_325x325.pn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22849" y="4172022"/>
            <a:ext cx="422101" cy="42210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16" descr="https://g.twimg.com/Twitter_logo_blue.pn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22849" y="4672432"/>
            <a:ext cx="419323" cy="340747"/>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0" descr="http://www.greatplacetowork.de/storage/YouTube-Logo.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315086" y="5155600"/>
            <a:ext cx="429860" cy="5220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859010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Grafik 2">
            <a:extLst>
              <a:ext uri="{FF2B5EF4-FFF2-40B4-BE49-F238E27FC236}">
                <a16:creationId xmlns:a16="http://schemas.microsoft.com/office/drawing/2014/main" id="{60F5D75D-F089-41A5-AD05-06EE957D210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52500" y="0"/>
            <a:ext cx="10287000" cy="6858000"/>
          </a:xfrm>
          <a:prstGeom prst="rect">
            <a:avLst/>
          </a:prstGeom>
        </p:spPr>
      </p:pic>
      <p:sp>
        <p:nvSpPr>
          <p:cNvPr id="5" name="Fußzeilenplatzhalter 4">
            <a:extLst>
              <a:ext uri="{FF2B5EF4-FFF2-40B4-BE49-F238E27FC236}">
                <a16:creationId xmlns:a16="http://schemas.microsoft.com/office/drawing/2014/main" id="{B98E99BD-C43B-4490-A216-258B2CB4E975}"/>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400612225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rankfurt hopon/hopoff skyline oder express city tour">
            <a:extLst>
              <a:ext uri="{FF2B5EF4-FFF2-40B4-BE49-F238E27FC236}">
                <a16:creationId xmlns:a16="http://schemas.microsoft.com/office/drawing/2014/main" id="{30823525-9561-4E1A-8FAE-D7FBE43F2EF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381000"/>
            <a:ext cx="9144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4788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Bildergebnis fÃ¼r kleinmarkthalle frankfurt">
            <a:extLst>
              <a:ext uri="{FF2B5EF4-FFF2-40B4-BE49-F238E27FC236}">
                <a16:creationId xmlns:a16="http://schemas.microsoft.com/office/drawing/2014/main" id="{6926AA63-5370-4945-B050-19860B3DB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B8723CAC-E8F1-4F5B-99C8-41D2CB45EC3B}"/>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274531856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Bildergebnis fÃ¼r Kaiserdom">
            <a:extLst>
              <a:ext uri="{FF2B5EF4-FFF2-40B4-BE49-F238E27FC236}">
                <a16:creationId xmlns:a16="http://schemas.microsoft.com/office/drawing/2014/main" id="{38421E35-BA77-4AC0-849B-7F04BB2328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4663" y="0"/>
            <a:ext cx="11242675"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11373B29-EA2F-4A57-9CDC-CC69208A707D}"/>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336312016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4" name="Picture 4" descr="Bildergebnis fÃ¼r Kaiserdom Aussichtsplattform">
            <a:extLst>
              <a:ext uri="{FF2B5EF4-FFF2-40B4-BE49-F238E27FC236}">
                <a16:creationId xmlns:a16="http://schemas.microsoft.com/office/drawing/2014/main" id="{4AB2A42F-0F99-4FFD-A704-9BDF289837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3500" y="252413"/>
            <a:ext cx="9525000" cy="6353175"/>
          </a:xfrm>
          <a:prstGeom prst="rect">
            <a:avLst/>
          </a:prstGeom>
          <a:noFill/>
          <a:extLst>
            <a:ext uri="{909E8E84-426E-40DD-AFC4-6F175D3DCCD1}">
              <a14:hiddenFill xmlns:a14="http://schemas.microsoft.com/office/drawing/2010/main">
                <a:solidFill>
                  <a:srgbClr val="FFFFFF"/>
                </a:solidFill>
              </a14:hiddenFill>
            </a:ext>
          </a:extLst>
        </p:spPr>
      </p:pic>
      <p:sp>
        <p:nvSpPr>
          <p:cNvPr id="3" name="Fußzeilenplatzhalter 2">
            <a:extLst>
              <a:ext uri="{FF2B5EF4-FFF2-40B4-BE49-F238E27FC236}">
                <a16:creationId xmlns:a16="http://schemas.microsoft.com/office/drawing/2014/main" id="{75E2E8A5-C0E3-45E4-8365-879DC87665F1}"/>
              </a:ext>
            </a:extLst>
          </p:cNvPr>
          <p:cNvSpPr>
            <a:spLocks noGrp="1"/>
          </p:cNvSpPr>
          <p:nvPr>
            <p:ph type="ftr" sz="quarter" idx="11"/>
          </p:nvPr>
        </p:nvSpPr>
        <p:spPr/>
        <p:txBody>
          <a:bodyPr/>
          <a:lstStyle/>
          <a:p>
            <a:r>
              <a:rPr lang="de-DE"/>
              <a:t>P.Mühlhäuser</a:t>
            </a:r>
          </a:p>
        </p:txBody>
      </p:sp>
    </p:spTree>
    <p:extLst>
      <p:ext uri="{BB962C8B-B14F-4D97-AF65-F5344CB8AC3E}">
        <p14:creationId xmlns:p14="http://schemas.microsoft.com/office/powerpoint/2010/main" val="3519698892"/>
      </p:ext>
    </p:extLst>
  </p:cSld>
  <p:clrMapOvr>
    <a:masterClrMapping/>
  </p:clrMapOvr>
</p:sld>
</file>

<file path=ppt/theme/theme1.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2256</Words>
  <Application>Microsoft Office PowerPoint</Application>
  <PresentationFormat>Breitbild</PresentationFormat>
  <Paragraphs>132</Paragraphs>
  <Slides>47</Slides>
  <Notes>29</Notes>
  <HiddenSlides>0</HiddenSlides>
  <MMClips>1</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47</vt:i4>
      </vt:variant>
    </vt:vector>
  </HeadingPairs>
  <TitlesOfParts>
    <vt:vector size="53" baseType="lpstr">
      <vt:lpstr>Arial</vt:lpstr>
      <vt:lpstr>Arial Black</vt:lpstr>
      <vt:lpstr>Calibri</vt:lpstr>
      <vt:lpstr>Calibri Light</vt:lpstr>
      <vt:lpstr>Comic Sans MS</vt:lpstr>
      <vt:lpstr>Office</vt:lpstr>
      <vt:lpstr>Herzlich willkommen  zum Clubabend mit Gästen!  Tamsweg, 10.4.2019</vt:lpstr>
      <vt:lpstr>Lions Jumelage 2019</vt:lpstr>
      <vt:lpstr>Programm</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Mit den Fingern  lesen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Mit den Fingern sehen </dc:title>
  <dc:creator>Tim Cole</dc:creator>
  <cp:lastModifiedBy>Tim Cole</cp:lastModifiedBy>
  <cp:revision>35</cp:revision>
  <dcterms:created xsi:type="dcterms:W3CDTF">2019-03-06T06:28:42Z</dcterms:created>
  <dcterms:modified xsi:type="dcterms:W3CDTF">2019-04-09T06:22:42Z</dcterms:modified>
</cp:coreProperties>
</file>